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493" r:id="rId2"/>
    <p:sldId id="494" r:id="rId3"/>
    <p:sldId id="495" r:id="rId4"/>
    <p:sldId id="496" r:id="rId5"/>
    <p:sldId id="498" r:id="rId6"/>
    <p:sldId id="501" r:id="rId7"/>
    <p:sldId id="497" r:id="rId8"/>
    <p:sldId id="643" r:id="rId9"/>
    <p:sldId id="613" r:id="rId10"/>
    <p:sldId id="504" r:id="rId11"/>
    <p:sldId id="505" r:id="rId12"/>
    <p:sldId id="644" r:id="rId13"/>
    <p:sldId id="619" r:id="rId14"/>
    <p:sldId id="617" r:id="rId15"/>
    <p:sldId id="622" r:id="rId16"/>
    <p:sldId id="499" r:id="rId17"/>
    <p:sldId id="638" r:id="rId18"/>
    <p:sldId id="654" r:id="rId19"/>
    <p:sldId id="655" r:id="rId20"/>
    <p:sldId id="656" r:id="rId21"/>
    <p:sldId id="657" r:id="rId22"/>
    <p:sldId id="658" r:id="rId23"/>
    <p:sldId id="502" r:id="rId24"/>
    <p:sldId id="649" r:id="rId25"/>
    <p:sldId id="650" r:id="rId26"/>
    <p:sldId id="271" r:id="rId27"/>
    <p:sldId id="651" r:id="rId28"/>
    <p:sldId id="500" r:id="rId29"/>
    <p:sldId id="526" r:id="rId30"/>
    <p:sldId id="513" r:id="rId31"/>
    <p:sldId id="536" r:id="rId32"/>
    <p:sldId id="535" r:id="rId33"/>
    <p:sldId id="534" r:id="rId34"/>
    <p:sldId id="532" r:id="rId35"/>
    <p:sldId id="593" r:id="rId36"/>
    <p:sldId id="545" r:id="rId37"/>
    <p:sldId id="543" r:id="rId38"/>
    <p:sldId id="586" r:id="rId39"/>
    <p:sldId id="570" r:id="rId40"/>
    <p:sldId id="550" r:id="rId41"/>
    <p:sldId id="546" r:id="rId42"/>
    <p:sldId id="641" r:id="rId43"/>
    <p:sldId id="639" r:id="rId44"/>
    <p:sldId id="640" r:id="rId45"/>
    <p:sldId id="642" r:id="rId4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3EA26-8227-F440-85A7-5B7F2357E58E}" v="94" dt="2021-11-02T13:57:56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5FF3EA26-8227-F440-85A7-5B7F2357E58E}"/>
    <pc:docChg chg="undo custSel addSld delSld modSld sldOrd">
      <pc:chgData name="Laura A Janda" userId="1f227e26-6259-47d3-b693-dce21943f79e" providerId="ADAL" clId="{5FF3EA26-8227-F440-85A7-5B7F2357E58E}" dt="2021-11-02T13:57:59.909" v="860" actId="1076"/>
      <pc:docMkLst>
        <pc:docMk/>
      </pc:docMkLst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2113173486" sldId="271"/>
        </pc:sldMkLst>
      </pc:sldChg>
      <pc:sldChg chg="addSp delSp modSp mod">
        <pc:chgData name="Laura A Janda" userId="1f227e26-6259-47d3-b693-dce21943f79e" providerId="ADAL" clId="{5FF3EA26-8227-F440-85A7-5B7F2357E58E}" dt="2021-11-02T13:57:59.909" v="860" actId="1076"/>
        <pc:sldMkLst>
          <pc:docMk/>
          <pc:sldMk cId="823719426" sldId="493"/>
        </pc:sldMkLst>
        <pc:spChg chg="add mod">
          <ac:chgData name="Laura A Janda" userId="1f227e26-6259-47d3-b693-dce21943f79e" providerId="ADAL" clId="{5FF3EA26-8227-F440-85A7-5B7F2357E58E}" dt="2021-11-02T13:57:59.909" v="860" actId="1076"/>
          <ac:spMkLst>
            <pc:docMk/>
            <pc:sldMk cId="823719426" sldId="493"/>
            <ac:spMk id="5" creationId="{6D818681-94C3-9C48-A22D-F7AADFE8890C}"/>
          </ac:spMkLst>
        </pc:spChg>
        <pc:picChg chg="add del mod">
          <ac:chgData name="Laura A Janda" userId="1f227e26-6259-47d3-b693-dce21943f79e" providerId="ADAL" clId="{5FF3EA26-8227-F440-85A7-5B7F2357E58E}" dt="2021-11-02T13:56:15.007" v="850" actId="21"/>
          <ac:picMkLst>
            <pc:docMk/>
            <pc:sldMk cId="823719426" sldId="493"/>
            <ac:picMk id="4" creationId="{824319B1-B677-EC49-AB76-3BF4F3C22063}"/>
          </ac:picMkLst>
        </pc:picChg>
        <pc:picChg chg="add mod">
          <ac:chgData name="Laura A Janda" userId="1f227e26-6259-47d3-b693-dce21943f79e" providerId="ADAL" clId="{5FF3EA26-8227-F440-85A7-5B7F2357E58E}" dt="2021-11-02T13:57:56.442" v="859"/>
          <ac:picMkLst>
            <pc:docMk/>
            <pc:sldMk cId="823719426" sldId="493"/>
            <ac:picMk id="7" creationId="{07C1FBD6-4074-184E-947C-5E7AE3312741}"/>
          </ac:picMkLst>
        </pc:picChg>
      </pc:sldChg>
      <pc:sldChg chg="new del">
        <pc:chgData name="Laura A Janda" userId="1f227e26-6259-47d3-b693-dce21943f79e" providerId="ADAL" clId="{5FF3EA26-8227-F440-85A7-5B7F2357E58E}" dt="2021-11-02T09:32:34.528" v="1" actId="2696"/>
        <pc:sldMkLst>
          <pc:docMk/>
          <pc:sldMk cId="756142305" sldId="494"/>
        </pc:sldMkLst>
      </pc:sldChg>
      <pc:sldChg chg="addSp delSp modSp new mod setBg">
        <pc:chgData name="Laura A Janda" userId="1f227e26-6259-47d3-b693-dce21943f79e" providerId="ADAL" clId="{5FF3EA26-8227-F440-85A7-5B7F2357E58E}" dt="2021-11-02T09:52:43.694" v="130" actId="1035"/>
        <pc:sldMkLst>
          <pc:docMk/>
          <pc:sldMk cId="2586513563" sldId="494"/>
        </pc:sldMkLst>
        <pc:spChg chg="mod">
          <ac:chgData name="Laura A Janda" userId="1f227e26-6259-47d3-b693-dce21943f79e" providerId="ADAL" clId="{5FF3EA26-8227-F440-85A7-5B7F2357E58E}" dt="2021-11-02T09:52:43.694" v="130" actId="1035"/>
          <ac:spMkLst>
            <pc:docMk/>
            <pc:sldMk cId="2586513563" sldId="494"/>
            <ac:spMk id="2" creationId="{867CA6CA-1309-3444-BD3B-73531AF48BC8}"/>
          </ac:spMkLst>
        </pc:spChg>
        <pc:spChg chg="del mod">
          <ac:chgData name="Laura A Janda" userId="1f227e26-6259-47d3-b693-dce21943f79e" providerId="ADAL" clId="{5FF3EA26-8227-F440-85A7-5B7F2357E58E}" dt="2021-11-02T09:35:13.459" v="45"/>
          <ac:spMkLst>
            <pc:docMk/>
            <pc:sldMk cId="2586513563" sldId="494"/>
            <ac:spMk id="3" creationId="{AE689637-7859-E04B-8958-DF77F26BEBB6}"/>
          </ac:spMkLst>
        </pc:spChg>
        <pc:spChg chg="add del mod">
          <ac:chgData name="Laura A Janda" userId="1f227e26-6259-47d3-b693-dce21943f79e" providerId="ADAL" clId="{5FF3EA26-8227-F440-85A7-5B7F2357E58E}" dt="2021-11-02T09:45:00.169" v="63"/>
          <ac:spMkLst>
            <pc:docMk/>
            <pc:sldMk cId="2586513563" sldId="494"/>
            <ac:spMk id="5" creationId="{B221B2D6-9727-7C4B-A41A-CD46EBBF09ED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1" creationId="{34790F99-C881-47C9-B3DC-C959D4418EA2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3" creationId="{EED8D03E-F375-4E67-B932-FF9B007BB420}"/>
          </ac:spMkLst>
        </pc:spChg>
        <pc:picChg chg="add mod or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4" creationId="{811F9E04-8438-DF40-8F03-756691ADB12C}"/>
          </ac:picMkLst>
        </pc:picChg>
        <pc:picChg chg="add mod">
          <ac:chgData name="Laura A Janda" userId="1f227e26-6259-47d3-b693-dce21943f79e" providerId="ADAL" clId="{5FF3EA26-8227-F440-85A7-5B7F2357E58E}" dt="2021-11-02T09:51:29.440" v="107" actId="1076"/>
          <ac:picMkLst>
            <pc:docMk/>
            <pc:sldMk cId="2586513563" sldId="494"/>
            <ac:picMk id="6" creationId="{148EA73E-5EC7-A546-B36C-74FCAF9CF5E3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8" creationId="{FDABC7DE-8F47-EF43-AFAD-A9777994DD0F}"/>
          </ac:picMkLst>
        </pc:picChg>
        <pc:picChg chg="add mod">
          <ac:chgData name="Laura A Janda" userId="1f227e26-6259-47d3-b693-dce21943f79e" providerId="ADAL" clId="{5FF3EA26-8227-F440-85A7-5B7F2357E58E}" dt="2021-11-02T09:52:36.304" v="115" actId="1076"/>
          <ac:picMkLst>
            <pc:docMk/>
            <pc:sldMk cId="2586513563" sldId="494"/>
            <ac:picMk id="16" creationId="{AF3E5167-9A2A-F448-9B12-2256830C9BB4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26" creationId="{861FB8FC-3E7C-B645-8AB1-A511F9BCC604}"/>
          </ac:picMkLst>
        </pc:picChg>
        <pc:picChg chg="add del mod">
          <ac:chgData name="Laura A Janda" userId="1f227e26-6259-47d3-b693-dce21943f79e" providerId="ADAL" clId="{5FF3EA26-8227-F440-85A7-5B7F2357E58E}" dt="2021-11-02T09:44:38.007" v="59" actId="478"/>
          <ac:picMkLst>
            <pc:docMk/>
            <pc:sldMk cId="2586513563" sldId="494"/>
            <ac:picMk id="1028" creationId="{FE3C0295-8801-4B46-A013-0929C879B0EC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32" creationId="{6DBC498C-7BA7-1946-BD48-7798E6B6E883}"/>
          </ac:picMkLst>
        </pc:picChg>
        <pc:picChg chg="add del mod">
          <ac:chgData name="Laura A Janda" userId="1f227e26-6259-47d3-b693-dce21943f79e" providerId="ADAL" clId="{5FF3EA26-8227-F440-85A7-5B7F2357E58E}" dt="2021-11-02T09:50:05.249" v="77"/>
          <ac:picMkLst>
            <pc:docMk/>
            <pc:sldMk cId="2586513563" sldId="494"/>
            <ac:picMk id="1034" creationId="{2914B22C-C66E-444B-9768-E2C0B66918D9}"/>
          </ac:picMkLst>
        </pc:picChg>
        <pc:picChg chg="add mod">
          <ac:chgData name="Laura A Janda" userId="1f227e26-6259-47d3-b693-dce21943f79e" providerId="ADAL" clId="{5FF3EA26-8227-F440-85A7-5B7F2357E58E}" dt="2021-11-02T09:51:37.151" v="109" actId="14100"/>
          <ac:picMkLst>
            <pc:docMk/>
            <pc:sldMk cId="2586513563" sldId="494"/>
            <ac:picMk id="1036" creationId="{9BDFF82B-74E0-784E-91B1-108F3DD80C6D}"/>
          </ac:picMkLst>
        </pc:picChg>
      </pc:sldChg>
      <pc:sldChg chg="add">
        <pc:chgData name="Laura A Janda" userId="1f227e26-6259-47d3-b693-dce21943f79e" providerId="ADAL" clId="{5FF3EA26-8227-F440-85A7-5B7F2357E58E}" dt="2021-11-02T09:53:33.094" v="131"/>
        <pc:sldMkLst>
          <pc:docMk/>
          <pc:sldMk cId="2220659691" sldId="495"/>
        </pc:sldMkLst>
      </pc:sldChg>
      <pc:sldChg chg="addSp modSp add mod">
        <pc:chgData name="Laura A Janda" userId="1f227e26-6259-47d3-b693-dce21943f79e" providerId="ADAL" clId="{5FF3EA26-8227-F440-85A7-5B7F2357E58E}" dt="2021-11-02T09:55:12.934" v="197" actId="14100"/>
        <pc:sldMkLst>
          <pc:docMk/>
          <pc:sldMk cId="2865615957" sldId="496"/>
        </pc:sldMkLst>
        <pc:spChg chg="add mod">
          <ac:chgData name="Laura A Janda" userId="1f227e26-6259-47d3-b693-dce21943f79e" providerId="ADAL" clId="{5FF3EA26-8227-F440-85A7-5B7F2357E58E}" dt="2021-11-02T09:55:12.934" v="197" actId="14100"/>
          <ac:spMkLst>
            <pc:docMk/>
            <pc:sldMk cId="2865615957" sldId="496"/>
            <ac:spMk id="3" creationId="{A7EAD6A4-85A1-8141-9EEF-82446AA069F0}"/>
          </ac:spMkLst>
        </pc:spChg>
      </pc:sldChg>
      <pc:sldChg chg="addSp modSp new mod setBg">
        <pc:chgData name="Laura A Janda" userId="1f227e26-6259-47d3-b693-dce21943f79e" providerId="ADAL" clId="{5FF3EA26-8227-F440-85A7-5B7F2357E58E}" dt="2021-11-02T10:27:41.493" v="372" actId="20577"/>
        <pc:sldMkLst>
          <pc:docMk/>
          <pc:sldMk cId="3620406" sldId="497"/>
        </pc:sldMkLst>
        <pc:spChg chg="mod">
          <ac:chgData name="Laura A Janda" userId="1f227e26-6259-47d3-b693-dce21943f79e" providerId="ADAL" clId="{5FF3EA26-8227-F440-85A7-5B7F2357E58E}" dt="2021-11-02T10:27:41.493" v="372" actId="20577"/>
          <ac:spMkLst>
            <pc:docMk/>
            <pc:sldMk cId="3620406" sldId="497"/>
            <ac:spMk id="2" creationId="{40963608-5866-BF42-A603-946E881769DA}"/>
          </ac:spMkLst>
        </pc:spChg>
        <pc:spChg chg="mo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3" creationId="{1A5C418F-BAAA-3D42-A372-104267B998E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8" creationId="{B26EE4FD-480F-42A5-9FEB-DA630457CFB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0" creationId="{A187062F-BE14-42FC-B06A-607DB23849C3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2" creationId="{731FE21B-2A45-4BF5-8B03-E12341988774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4" creationId="{2DC5A94D-79ED-48F5-9DC5-96CBB507CEC8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6" creationId="{93A3D4BE-AF25-4F9A-9C29-1145CCE24A28}"/>
          </ac:spMkLst>
        </pc:spChg>
      </pc:sldChg>
      <pc:sldChg chg="addSp delSp modSp new mod">
        <pc:chgData name="Laura A Janda" userId="1f227e26-6259-47d3-b693-dce21943f79e" providerId="ADAL" clId="{5FF3EA26-8227-F440-85A7-5B7F2357E58E}" dt="2021-11-02T10:33:04.148" v="388" actId="478"/>
        <pc:sldMkLst>
          <pc:docMk/>
          <pc:sldMk cId="3414858155" sldId="498"/>
        </pc:sldMkLst>
        <pc:spChg chg="mod">
          <ac:chgData name="Laura A Janda" userId="1f227e26-6259-47d3-b693-dce21943f79e" providerId="ADAL" clId="{5FF3EA26-8227-F440-85A7-5B7F2357E58E}" dt="2021-11-02T10:26:40.913" v="356" actId="255"/>
          <ac:spMkLst>
            <pc:docMk/>
            <pc:sldMk cId="3414858155" sldId="498"/>
            <ac:spMk id="2" creationId="{68A15711-634A-C342-8D26-7E52BAD2B47A}"/>
          </ac:spMkLst>
        </pc:spChg>
        <pc:spChg chg="mod">
          <ac:chgData name="Laura A Janda" userId="1f227e26-6259-47d3-b693-dce21943f79e" providerId="ADAL" clId="{5FF3EA26-8227-F440-85A7-5B7F2357E58E}" dt="2021-11-02T10:26:16.306" v="353" actId="255"/>
          <ac:spMkLst>
            <pc:docMk/>
            <pc:sldMk cId="3414858155" sldId="498"/>
            <ac:spMk id="3" creationId="{AF93700A-ADAF-B447-903B-31C872557DC8}"/>
          </ac:spMkLst>
        </pc:spChg>
        <pc:spChg chg="add del mod">
          <ac:chgData name="Laura A Janda" userId="1f227e26-6259-47d3-b693-dce21943f79e" providerId="ADAL" clId="{5FF3EA26-8227-F440-85A7-5B7F2357E58E}" dt="2021-11-02T10:33:04.148" v="388" actId="478"/>
          <ac:spMkLst>
            <pc:docMk/>
            <pc:sldMk cId="3414858155" sldId="498"/>
            <ac:spMk id="5" creationId="{2612927F-6017-F647-BD82-4EC9A68026D2}"/>
          </ac:spMkLst>
        </pc:spChg>
        <pc:picChg chg="add mod">
          <ac:chgData name="Laura A Janda" userId="1f227e26-6259-47d3-b693-dce21943f79e" providerId="ADAL" clId="{5FF3EA26-8227-F440-85A7-5B7F2357E58E}" dt="2021-11-02T10:27:25.684" v="360" actId="14100"/>
          <ac:picMkLst>
            <pc:docMk/>
            <pc:sldMk cId="3414858155" sldId="498"/>
            <ac:picMk id="4" creationId="{BE2570DB-7AF1-9A4A-B1B9-9389CE46A6B3}"/>
          </ac:picMkLst>
        </pc:picChg>
      </pc:sldChg>
      <pc:sldChg chg="modSp add">
        <pc:chgData name="Laura A Janda" userId="1f227e26-6259-47d3-b693-dce21943f79e" providerId="ADAL" clId="{5FF3EA26-8227-F440-85A7-5B7F2357E58E}" dt="2021-11-02T10:28:13.268" v="376"/>
        <pc:sldMkLst>
          <pc:docMk/>
          <pc:sldMk cId="3099105572" sldId="499"/>
        </pc:sldMkLst>
        <pc:spChg chg="mod">
          <ac:chgData name="Laura A Janda" userId="1f227e26-6259-47d3-b693-dce21943f79e" providerId="ADAL" clId="{5FF3EA26-8227-F440-85A7-5B7F2357E58E}" dt="2021-11-02T10:28:13.268" v="376"/>
          <ac:spMkLst>
            <pc:docMk/>
            <pc:sldMk cId="3099105572" sldId="499"/>
            <ac:spMk id="2" creationId="{40963608-5866-BF42-A603-946E881769DA}"/>
          </ac:spMkLst>
        </pc:spChg>
      </pc:sldChg>
      <pc:sldChg chg="modSp add mod">
        <pc:chgData name="Laura A Janda" userId="1f227e26-6259-47d3-b693-dce21943f79e" providerId="ADAL" clId="{5FF3EA26-8227-F440-85A7-5B7F2357E58E}" dt="2021-11-02T10:28:20.889" v="382" actId="20577"/>
        <pc:sldMkLst>
          <pc:docMk/>
          <pc:sldMk cId="3268563536" sldId="500"/>
        </pc:sldMkLst>
        <pc:spChg chg="mod">
          <ac:chgData name="Laura A Janda" userId="1f227e26-6259-47d3-b693-dce21943f79e" providerId="ADAL" clId="{5FF3EA26-8227-F440-85A7-5B7F2357E58E}" dt="2021-11-02T10:28:20.889" v="382" actId="20577"/>
          <ac:spMkLst>
            <pc:docMk/>
            <pc:sldMk cId="3268563536" sldId="500"/>
            <ac:spMk id="2" creationId="{40963608-5866-BF42-A603-946E881769DA}"/>
          </ac:spMkLst>
        </pc:spChg>
      </pc:sldChg>
      <pc:sldChg chg="add">
        <pc:chgData name="Laura A Janda" userId="1f227e26-6259-47d3-b693-dce21943f79e" providerId="ADAL" clId="{5FF3EA26-8227-F440-85A7-5B7F2357E58E}" dt="2021-11-02T10:32:42.491" v="387" actId="2890"/>
        <pc:sldMkLst>
          <pc:docMk/>
          <pc:sldMk cId="4274892522" sldId="501"/>
        </pc:sldMkLst>
      </pc:sldChg>
      <pc:sldChg chg="modSp add mod">
        <pc:chgData name="Laura A Janda" userId="1f227e26-6259-47d3-b693-dce21943f79e" providerId="ADAL" clId="{5FF3EA26-8227-F440-85A7-5B7F2357E58E}" dt="2021-11-02T12:49:19.324" v="848" actId="20577"/>
        <pc:sldMkLst>
          <pc:docMk/>
          <pc:sldMk cId="574425218" sldId="502"/>
        </pc:sldMkLst>
        <pc:spChg chg="mod">
          <ac:chgData name="Laura A Janda" userId="1f227e26-6259-47d3-b693-dce21943f79e" providerId="ADAL" clId="{5FF3EA26-8227-F440-85A7-5B7F2357E58E}" dt="2021-11-02T12:49:19.324" v="848" actId="20577"/>
          <ac:spMkLst>
            <pc:docMk/>
            <pc:sldMk cId="574425218" sldId="502"/>
            <ac:spMk id="4" creationId="{47F62CBD-F118-7C4E-965B-E1CFC705FA23}"/>
          </ac:spMkLst>
        </pc:sp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97071176" sldId="504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514860406" sldId="505"/>
        </pc:sldMkLst>
      </pc:sldChg>
      <pc:sldChg chg="addSp delSp add del setBg delDesignElem">
        <pc:chgData name="Laura A Janda" userId="1f227e26-6259-47d3-b693-dce21943f79e" providerId="ADAL" clId="{5FF3EA26-8227-F440-85A7-5B7F2357E58E}" dt="2021-11-02T09:56:22.892" v="200"/>
        <pc:sldMkLst>
          <pc:docMk/>
          <pc:sldMk cId="1093329037" sldId="508"/>
        </pc:sldMkLst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3" creationId="{B26EE4FD-480F-42A5-9FEB-DA630457CFB7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5" creationId="{A187062F-BE14-42FC-B06A-607DB23849C3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7" creationId="{731FE21B-2A45-4BF5-8B03-E12341988774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9" creationId="{2DC5A94D-79ED-48F5-9DC5-96CBB507CEC8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21" creationId="{93A3D4BE-AF25-4F9A-9C29-1145CCE24A28}"/>
          </ac:spMkLst>
        </pc:spChg>
      </pc:sldChg>
      <pc:sldChg chg="addSp delSp modSp add mod">
        <pc:chgData name="Laura A Janda" userId="1f227e26-6259-47d3-b693-dce21943f79e" providerId="ADAL" clId="{5FF3EA26-8227-F440-85A7-5B7F2357E58E}" dt="2021-11-02T10:36:54.645" v="463" actId="1076"/>
        <pc:sldMkLst>
          <pc:docMk/>
          <pc:sldMk cId="153349623" sldId="513"/>
        </pc:sldMkLst>
        <pc:spChg chg="mod">
          <ac:chgData name="Laura A Janda" userId="1f227e26-6259-47d3-b693-dce21943f79e" providerId="ADAL" clId="{5FF3EA26-8227-F440-85A7-5B7F2357E58E}" dt="2021-11-02T10:35:13.808" v="459" actId="20577"/>
          <ac:spMkLst>
            <pc:docMk/>
            <pc:sldMk cId="153349623" sldId="513"/>
            <ac:spMk id="3" creationId="{B6ADD86B-5D45-2949-A41D-471D9D4B5775}"/>
          </ac:spMkLst>
        </pc:spChg>
        <pc:spChg chg="del">
          <ac:chgData name="Laura A Janda" userId="1f227e26-6259-47d3-b693-dce21943f79e" providerId="ADAL" clId="{5FF3EA26-8227-F440-85A7-5B7F2357E58E}" dt="2021-11-02T10:34:39.718" v="391" actId="478"/>
          <ac:spMkLst>
            <pc:docMk/>
            <pc:sldMk cId="153349623" sldId="513"/>
            <ac:spMk id="5" creationId="{CEF2B991-B9FE-3A41-ABFE-F4ED57006707}"/>
          </ac:spMkLst>
        </pc:spChg>
        <pc:picChg chg="del">
          <ac:chgData name="Laura A Janda" userId="1f227e26-6259-47d3-b693-dce21943f79e" providerId="ADAL" clId="{5FF3EA26-8227-F440-85A7-5B7F2357E58E}" dt="2021-11-02T10:34:31.334" v="390" actId="478"/>
          <ac:picMkLst>
            <pc:docMk/>
            <pc:sldMk cId="153349623" sldId="513"/>
            <ac:picMk id="4" creationId="{77916B90-F9EC-2948-8631-7595A7B297C7}"/>
          </ac:picMkLst>
        </pc:picChg>
        <pc:picChg chg="add mod">
          <ac:chgData name="Laura A Janda" userId="1f227e26-6259-47d3-b693-dce21943f79e" providerId="ADAL" clId="{5FF3EA26-8227-F440-85A7-5B7F2357E58E}" dt="2021-11-02T10:36:54.645" v="463" actId="1076"/>
          <ac:picMkLst>
            <pc:docMk/>
            <pc:sldMk cId="153349623" sldId="513"/>
            <ac:picMk id="6" creationId="{789C572E-AAA0-D448-8C25-F771714F006B}"/>
          </ac:picMkLst>
        </pc:picChg>
      </pc:sldChg>
      <pc:sldChg chg="add setBg">
        <pc:chgData name="Laura A Janda" userId="1f227e26-6259-47d3-b693-dce21943f79e" providerId="ADAL" clId="{5FF3EA26-8227-F440-85A7-5B7F2357E58E}" dt="2021-11-02T10:36:28.738" v="460"/>
        <pc:sldMkLst>
          <pc:docMk/>
          <pc:sldMk cId="3120568248" sldId="52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162158530" sldId="532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6061585" sldId="534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806562752" sldId="53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921381992" sldId="536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2450195944" sldId="543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1644792575" sldId="54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57043346" sldId="54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663327775" sldId="55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98610791" sldId="57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99904226" sldId="58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703355651" sldId="59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562823904" sldId="61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772701157" sldId="617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3232145973" sldId="619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4200667346" sldId="622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856087670" sldId="638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827467365" sldId="639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2444063420" sldId="640"/>
        </pc:sldMkLst>
      </pc:sldChg>
      <pc:sldChg chg="addSp modSp new mod">
        <pc:chgData name="Laura A Janda" userId="1f227e26-6259-47d3-b693-dce21943f79e" providerId="ADAL" clId="{5FF3EA26-8227-F440-85A7-5B7F2357E58E}" dt="2021-11-02T10:47:27.906" v="655" actId="20577"/>
        <pc:sldMkLst>
          <pc:docMk/>
          <pc:sldMk cId="2729019957" sldId="641"/>
        </pc:sldMkLst>
        <pc:spChg chg="add mod">
          <ac:chgData name="Laura A Janda" userId="1f227e26-6259-47d3-b693-dce21943f79e" providerId="ADAL" clId="{5FF3EA26-8227-F440-85A7-5B7F2357E58E}" dt="2021-11-02T10:44:28.544" v="472" actId="14100"/>
          <ac:spMkLst>
            <pc:docMk/>
            <pc:sldMk cId="2729019957" sldId="641"/>
            <ac:spMk id="4" creationId="{0333E219-BC73-DB4F-AE3D-67BC7793523D}"/>
          </ac:spMkLst>
        </pc:spChg>
        <pc:spChg chg="add mod">
          <ac:chgData name="Laura A Janda" userId="1f227e26-6259-47d3-b693-dce21943f79e" providerId="ADAL" clId="{5FF3EA26-8227-F440-85A7-5B7F2357E58E}" dt="2021-11-02T10:47:27.906" v="655" actId="20577"/>
          <ac:spMkLst>
            <pc:docMk/>
            <pc:sldMk cId="2729019957" sldId="641"/>
            <ac:spMk id="7" creationId="{CEFF1F06-26D2-DD45-8ADF-D1FD853ACF04}"/>
          </ac:spMkLst>
        </pc:spChg>
        <pc:picChg chg="add mod">
          <ac:chgData name="Laura A Janda" userId="1f227e26-6259-47d3-b693-dce21943f79e" providerId="ADAL" clId="{5FF3EA26-8227-F440-85A7-5B7F2357E58E}" dt="2021-11-02T10:45:52.196" v="476" actId="1076"/>
          <ac:picMkLst>
            <pc:docMk/>
            <pc:sldMk cId="2729019957" sldId="641"/>
            <ac:picMk id="3" creationId="{DF3904DC-0979-194D-A71C-718B78C585DC}"/>
          </ac:picMkLst>
        </pc:picChg>
        <pc:picChg chg="add mod">
          <ac:chgData name="Laura A Janda" userId="1f227e26-6259-47d3-b693-dce21943f79e" providerId="ADAL" clId="{5FF3EA26-8227-F440-85A7-5B7F2357E58E}" dt="2021-11-02T10:44:19.734" v="471" actId="1076"/>
          <ac:picMkLst>
            <pc:docMk/>
            <pc:sldMk cId="2729019957" sldId="641"/>
            <ac:picMk id="5" creationId="{5F3EED15-E552-AB40-B42D-EBA3371E4D02}"/>
          </ac:picMkLst>
        </pc:picChg>
        <pc:picChg chg="add mod">
          <ac:chgData name="Laura A Janda" userId="1f227e26-6259-47d3-b693-dce21943f79e" providerId="ADAL" clId="{5FF3EA26-8227-F440-85A7-5B7F2357E58E}" dt="2021-11-02T10:45:01.878" v="474" actId="1076"/>
          <ac:picMkLst>
            <pc:docMk/>
            <pc:sldMk cId="2729019957" sldId="641"/>
            <ac:picMk id="6" creationId="{3418968F-B509-4D44-A8AE-A3B4022A996F}"/>
          </ac:picMkLst>
        </pc:picChg>
      </pc:sldChg>
      <pc:sldChg chg="addSp modSp new mod">
        <pc:chgData name="Laura A Janda" userId="1f227e26-6259-47d3-b693-dce21943f79e" providerId="ADAL" clId="{5FF3EA26-8227-F440-85A7-5B7F2357E58E}" dt="2021-11-02T10:53:25.569" v="744" actId="207"/>
        <pc:sldMkLst>
          <pc:docMk/>
          <pc:sldMk cId="1989782590" sldId="642"/>
        </pc:sldMkLst>
        <pc:spChg chg="add mod">
          <ac:chgData name="Laura A Janda" userId="1f227e26-6259-47d3-b693-dce21943f79e" providerId="ADAL" clId="{5FF3EA26-8227-F440-85A7-5B7F2357E58E}" dt="2021-11-02T10:53:25.569" v="744" actId="207"/>
          <ac:spMkLst>
            <pc:docMk/>
            <pc:sldMk cId="1989782590" sldId="642"/>
            <ac:spMk id="4" creationId="{B706B4D9-4E3E-E142-93CD-C258089BD5A3}"/>
          </ac:spMkLst>
        </pc:spChg>
        <pc:picChg chg="add mod">
          <ac:chgData name="Laura A Janda" userId="1f227e26-6259-47d3-b693-dce21943f79e" providerId="ADAL" clId="{5FF3EA26-8227-F440-85A7-5B7F2357E58E}" dt="2021-11-02T10:50:40.471" v="661" actId="14100"/>
          <ac:picMkLst>
            <pc:docMk/>
            <pc:sldMk cId="1989782590" sldId="642"/>
            <ac:picMk id="3" creationId="{A37BD5E6-927F-C045-8BAC-BDFD30B19D5C}"/>
          </ac:picMkLst>
        </pc:pic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296605503" sldId="64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924714942" sldId="644"/>
        </pc:sldMkLst>
      </pc:sldChg>
      <pc:sldChg chg="add del">
        <pc:chgData name="Laura A Janda" userId="1f227e26-6259-47d3-b693-dce21943f79e" providerId="ADAL" clId="{5FF3EA26-8227-F440-85A7-5B7F2357E58E}" dt="2021-11-02T12:44:54.795" v="747" actId="2696"/>
        <pc:sldMkLst>
          <pc:docMk/>
          <pc:sldMk cId="528223644" sldId="648"/>
        </pc:sldMkLst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543801121" sldId="649"/>
        </pc:sldMkLst>
      </pc:sldChg>
      <pc:sldChg chg="modSp add">
        <pc:chgData name="Laura A Janda" userId="1f227e26-6259-47d3-b693-dce21943f79e" providerId="ADAL" clId="{5FF3EA26-8227-F440-85A7-5B7F2357E58E}" dt="2021-11-02T12:47:22.150" v="759" actId="20577"/>
        <pc:sldMkLst>
          <pc:docMk/>
          <pc:sldMk cId="2650771473" sldId="650"/>
        </pc:sldMkLst>
        <pc:spChg chg="mod">
          <ac:chgData name="Laura A Janda" userId="1f227e26-6259-47d3-b693-dce21943f79e" providerId="ADAL" clId="{5FF3EA26-8227-F440-85A7-5B7F2357E58E}" dt="2021-11-02T12:47:08.087" v="754" actId="20577"/>
          <ac:spMkLst>
            <pc:docMk/>
            <pc:sldMk cId="2650771473" sldId="650"/>
            <ac:spMk id="18" creationId="{5C5BB2BF-5AA1-CC49-9ACB-625E4BF0A558}"/>
          </ac:spMkLst>
        </pc:spChg>
        <pc:spChg chg="mod">
          <ac:chgData name="Laura A Janda" userId="1f227e26-6259-47d3-b693-dce21943f79e" providerId="ADAL" clId="{5FF3EA26-8227-F440-85A7-5B7F2357E58E}" dt="2021-11-02T12:47:22.150" v="759" actId="20577"/>
          <ac:spMkLst>
            <pc:docMk/>
            <pc:sldMk cId="2650771473" sldId="650"/>
            <ac:spMk id="19" creationId="{D70280A0-DA5E-5D4D-8269-513A896B1236}"/>
          </ac:spMkLst>
        </pc:spChg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1713356316" sldId="651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786104577" sldId="654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49600719" sldId="655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644168503" sldId="656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541880915" sldId="657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301805226" sldId="6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73712295379766E-2"/>
          <c:y val="0.16617371484357224"/>
          <c:w val="0.62325570677282771"/>
          <c:h val="0.82668526324546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 of constructions (raw numbers)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C3-484D-A881-A169FE3CA52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C3-484D-A881-A169FE3CA52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C3-484D-A881-A169FE3CA52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C3-484D-A881-A169FE3CA52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CC3-484D-A881-A169FE3CA52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CC3-484D-A881-A169FE3CA52D}"/>
              </c:ext>
            </c:extLst>
          </c:dPt>
          <c:dPt>
            <c:idx val="6"/>
            <c:bubble3D val="0"/>
            <c:explosion val="21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CC3-484D-A881-A169FE3CA52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CC3-484D-A881-A169FE3CA52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CC3-484D-A881-A169FE3CA52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CC3-484D-A881-A169FE3CA52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CC3-484D-A881-A169FE3CA52D}"/>
              </c:ext>
            </c:extLst>
          </c:dPt>
          <c:dLbls>
            <c:dLbl>
              <c:idx val="0"/>
              <c:layout>
                <c:manualLayout>
                  <c:x val="-3.415941975518956E-2"/>
                  <c:y val="-8.7781242162815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1488835634676"/>
                      <c:h val="7.5603412099910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C3-484D-A881-A169FE3CA52D}"/>
                </c:ext>
              </c:extLst>
            </c:dLbl>
            <c:dLbl>
              <c:idx val="1"/>
              <c:layout>
                <c:manualLayout>
                  <c:x val="0.11364591786597217"/>
                  <c:y val="-1.4752818558337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472172135074339"/>
                      <c:h val="7.5603412099910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C3-484D-A881-A169FE3CA52D}"/>
                </c:ext>
              </c:extLst>
            </c:dLbl>
            <c:dLbl>
              <c:idx val="2"/>
              <c:layout>
                <c:manualLayout>
                  <c:x val="-7.515662745417203E-3"/>
                  <c:y val="1.4875769246149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83987392452625"/>
                      <c:h val="5.89699076467973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C3-484D-A881-A169FE3CA52D}"/>
                </c:ext>
              </c:extLst>
            </c:dLbl>
            <c:dLbl>
              <c:idx val="3"/>
              <c:layout>
                <c:manualLayout>
                  <c:x val="-3.2823494673035462E-2"/>
                  <c:y val="5.3228455247558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54488169412782"/>
                      <c:h val="9.3568690825672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C3-484D-A881-A169FE3CA52D}"/>
                </c:ext>
              </c:extLst>
            </c:dLbl>
            <c:dLbl>
              <c:idx val="4"/>
              <c:layout>
                <c:manualLayout>
                  <c:x val="-4.2325906805504868E-2"/>
                  <c:y val="4.8684450621854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67180189432843"/>
                      <c:h val="7.5603412099910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CC3-484D-A881-A169FE3CA52D}"/>
                </c:ext>
              </c:extLst>
            </c:dLbl>
            <c:dLbl>
              <c:idx val="5"/>
              <c:layout>
                <c:manualLayout>
                  <c:x val="-2.6884700199128489E-2"/>
                  <c:y val="2.2347953663907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98948509779735"/>
                      <c:h val="7.5603412099910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CC3-484D-A881-A169FE3CA52D}"/>
                </c:ext>
              </c:extLst>
            </c:dLbl>
            <c:dLbl>
              <c:idx val="6"/>
              <c:layout>
                <c:manualLayout>
                  <c:x val="-1.3445629111165971E-2"/>
                  <c:y val="1.167456998284205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>
                      <a:lumMod val="80000"/>
                      <a:lumOff val="2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040358603764945"/>
                      <c:h val="0.10007450581867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CC3-484D-A881-A169FE3CA52D}"/>
                </c:ext>
              </c:extLst>
            </c:dLbl>
            <c:dLbl>
              <c:idx val="7"/>
              <c:layout>
                <c:manualLayout>
                  <c:x val="-5.4424183767190779E-3"/>
                  <c:y val="-5.868309931336062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06279648711568"/>
                      <c:h val="0.10546176494826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CC3-484D-A881-A169FE3CA52D}"/>
                </c:ext>
              </c:extLst>
            </c:dLbl>
            <c:dLbl>
              <c:idx val="8"/>
              <c:layout>
                <c:manualLayout>
                  <c:x val="-1.1002048476273592E-2"/>
                  <c:y val="-2.9186539864290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84173897526263"/>
                      <c:h val="7.5603365053096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CC3-484D-A881-A169FE3CA52D}"/>
                </c:ext>
              </c:extLst>
            </c:dLbl>
            <c:dLbl>
              <c:idx val="9"/>
              <c:layout>
                <c:manualLayout>
                  <c:x val="-5.1774516008531814E-2"/>
                  <c:y val="-1.1238727030628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70212674521407"/>
                      <c:h val="4.5662276752575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CC3-484D-A881-A169FE3CA52D}"/>
                </c:ext>
              </c:extLst>
            </c:dLbl>
            <c:dLbl>
              <c:idx val="10"/>
              <c:layout>
                <c:manualLayout>
                  <c:x val="0"/>
                  <c:y val="-0.144859351307574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3448995910769"/>
                      <c:h val="0.136986600443357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CC3-484D-A881-A169FE3CA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NO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Morphological construction</c:v>
                </c:pt>
                <c:pt idx="1">
                  <c:v>Discourse «Echo» construction</c:v>
                </c:pt>
                <c:pt idx="2">
                  <c:v>Clause and Modifier</c:v>
                </c:pt>
                <c:pt idx="3">
                  <c:v>Matrix and Sentential Complement</c:v>
                </c:pt>
                <c:pt idx="4">
                  <c:v>Connection construction</c:v>
                </c:pt>
                <c:pt idx="5">
                  <c:v>Biclausal construction</c:v>
                </c:pt>
                <c:pt idx="6">
                  <c:v>Predicate Argument Construction</c:v>
                </c:pt>
                <c:pt idx="7">
                  <c:v>Cl/XP with parentheticals</c:v>
                </c:pt>
                <c:pt idx="8">
                  <c:v>Copula Construction</c:v>
                </c:pt>
                <c:pt idx="9">
                  <c:v>Clause</c:v>
                </c:pt>
                <c:pt idx="10">
                  <c:v>Head and Modifier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</c:v>
                </c:pt>
                <c:pt idx="1">
                  <c:v>24</c:v>
                </c:pt>
                <c:pt idx="2">
                  <c:v>76</c:v>
                </c:pt>
                <c:pt idx="3">
                  <c:v>87</c:v>
                </c:pt>
                <c:pt idx="4">
                  <c:v>124</c:v>
                </c:pt>
                <c:pt idx="5">
                  <c:v>137</c:v>
                </c:pt>
                <c:pt idx="6">
                  <c:v>184</c:v>
                </c:pt>
                <c:pt idx="7">
                  <c:v>203</c:v>
                </c:pt>
                <c:pt idx="8">
                  <c:v>236</c:v>
                </c:pt>
                <c:pt idx="9">
                  <c:v>352</c:v>
                </c:pt>
                <c:pt idx="10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C3-484D-A881-A169FE3CA52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EB1BD-B7F0-49AF-B10E-B3BCE369732E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E22B42F-7931-4F92-AF13-D9317F0A3738}">
      <dgm:prSet custT="1"/>
      <dgm:spPr/>
      <dgm:t>
        <a:bodyPr/>
        <a:lstStyle/>
        <a:p>
          <a:pPr algn="ctr"/>
          <a:r>
            <a:rPr lang="en-US" sz="2200" dirty="0"/>
            <a:t>CxG: numerous thorough studies of individual constructions</a:t>
          </a:r>
          <a:r>
            <a:rPr lang="ru-RU" sz="2200" dirty="0"/>
            <a:t> </a:t>
          </a:r>
          <a:r>
            <a:rPr lang="en-US" sz="2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found in various languages</a:t>
          </a:r>
          <a:endParaRPr lang="en-US" sz="2200" dirty="0"/>
        </a:p>
      </dgm:t>
    </dgm:pt>
    <dgm:pt modelId="{B158AF2C-3E6C-420C-8954-D8D697309C7F}" type="parTrans" cxnId="{4E94A820-D4DA-44A6-9744-83168E0CE612}">
      <dgm:prSet/>
      <dgm:spPr/>
      <dgm:t>
        <a:bodyPr/>
        <a:lstStyle/>
        <a:p>
          <a:endParaRPr lang="en-US"/>
        </a:p>
      </dgm:t>
    </dgm:pt>
    <dgm:pt modelId="{E76D9960-1081-4A7C-88A8-26F3FA0C5E71}" type="sibTrans" cxnId="{4E94A820-D4DA-44A6-9744-83168E0CE612}">
      <dgm:prSet/>
      <dgm:spPr/>
      <dgm:t>
        <a:bodyPr/>
        <a:lstStyle/>
        <a:p>
          <a:endParaRPr lang="en-US"/>
        </a:p>
      </dgm:t>
    </dgm:pt>
    <dgm:pt modelId="{CF59E0C6-F5C0-443B-8C42-C8CAEC5CEB5C}">
      <dgm:prSet custT="1"/>
      <dgm:spPr/>
      <dgm:t>
        <a:bodyPr/>
        <a:lstStyle/>
        <a:p>
          <a:r>
            <a:rPr lang="en-US" sz="2200" dirty="0"/>
            <a:t>Yet little is known about how the semantics of the entire system of constructions unfolds in a single language. </a:t>
          </a:r>
        </a:p>
      </dgm:t>
    </dgm:pt>
    <dgm:pt modelId="{2A8B08A7-6DB6-4A78-A030-19D535922889}" type="parTrans" cxnId="{68DAACBF-5DA3-46EC-8159-B2FAE5718DFD}">
      <dgm:prSet/>
      <dgm:spPr/>
      <dgm:t>
        <a:bodyPr/>
        <a:lstStyle/>
        <a:p>
          <a:endParaRPr lang="en-US"/>
        </a:p>
      </dgm:t>
    </dgm:pt>
    <dgm:pt modelId="{A9EC455B-DEAE-48DA-9EF2-5B6956DD96BA}" type="sibTrans" cxnId="{68DAACBF-5DA3-46EC-8159-B2FAE5718DFD}">
      <dgm:prSet/>
      <dgm:spPr/>
      <dgm:t>
        <a:bodyPr/>
        <a:lstStyle/>
        <a:p>
          <a:endParaRPr lang="en-US"/>
        </a:p>
      </dgm:t>
    </dgm:pt>
    <dgm:pt modelId="{5559847D-59CB-419D-906F-6C12E45A31DE}">
      <dgm:prSet custT="1"/>
      <dgm:spPr/>
      <dgm:t>
        <a:bodyPr/>
        <a:lstStyle/>
        <a:p>
          <a:r>
            <a:rPr lang="en-US" sz="2000" dirty="0"/>
            <a:t>What are </a:t>
          </a:r>
          <a:r>
            <a:rPr lang="en-US" sz="2000" b="1" dirty="0"/>
            <a:t>the major types of meanings </a:t>
          </a:r>
          <a:r>
            <a:rPr lang="en-US" sz="2000" dirty="0"/>
            <a:t>that multi-word grammatical constructions can encode? </a:t>
          </a:r>
        </a:p>
      </dgm:t>
    </dgm:pt>
    <dgm:pt modelId="{75FBF6CD-E0F0-48DA-892B-A57B2D63A3DD}" type="parTrans" cxnId="{A5ED403B-5DE8-482A-A5B7-3ABEAD190C97}">
      <dgm:prSet/>
      <dgm:spPr/>
      <dgm:t>
        <a:bodyPr/>
        <a:lstStyle/>
        <a:p>
          <a:endParaRPr lang="en-US" dirty="0"/>
        </a:p>
      </dgm:t>
    </dgm:pt>
    <dgm:pt modelId="{BF2F0A1B-ED74-4948-B820-234A916FBACB}" type="sibTrans" cxnId="{A5ED403B-5DE8-482A-A5B7-3ABEAD190C97}">
      <dgm:prSet/>
      <dgm:spPr/>
      <dgm:t>
        <a:bodyPr/>
        <a:lstStyle/>
        <a:p>
          <a:endParaRPr lang="en-US"/>
        </a:p>
      </dgm:t>
    </dgm:pt>
    <dgm:pt modelId="{6E66D27D-8E6B-4A56-AC9D-50BC8E8482F9}">
      <dgm:prSet custT="1"/>
      <dgm:spPr/>
      <dgm:t>
        <a:bodyPr/>
        <a:lstStyle/>
        <a:p>
          <a:r>
            <a:rPr lang="en-US" sz="2000" dirty="0"/>
            <a:t>What semantic types of constructions are </a:t>
          </a:r>
          <a:r>
            <a:rPr lang="en-US" sz="2000" b="1" dirty="0"/>
            <a:t>attested more often </a:t>
          </a:r>
          <a:r>
            <a:rPr lang="en-US" sz="2000" dirty="0"/>
            <a:t>than others?</a:t>
          </a:r>
        </a:p>
      </dgm:t>
    </dgm:pt>
    <dgm:pt modelId="{BDFCA950-7656-4015-8138-21C59AC9F3B8}" type="parTrans" cxnId="{2BB4B83B-2099-4F3E-80EC-522E599B7913}">
      <dgm:prSet/>
      <dgm:spPr/>
      <dgm:t>
        <a:bodyPr/>
        <a:lstStyle/>
        <a:p>
          <a:endParaRPr lang="en-US" dirty="0"/>
        </a:p>
      </dgm:t>
    </dgm:pt>
    <dgm:pt modelId="{FFE04C3B-1734-4361-8525-9906E06D3ED9}" type="sibTrans" cxnId="{2BB4B83B-2099-4F3E-80EC-522E599B7913}">
      <dgm:prSet/>
      <dgm:spPr/>
      <dgm:t>
        <a:bodyPr/>
        <a:lstStyle/>
        <a:p>
          <a:endParaRPr lang="en-US"/>
        </a:p>
      </dgm:t>
    </dgm:pt>
    <dgm:pt modelId="{3DFD626E-5C5C-4E6B-90E0-2DE4396E9A36}">
      <dgm:prSet custT="1"/>
      <dgm:spPr/>
      <dgm:t>
        <a:bodyPr/>
        <a:lstStyle/>
        <a:p>
          <a:r>
            <a:rPr lang="en-US" sz="2000" dirty="0"/>
            <a:t>Do various types of constructional meaning form a coherent </a:t>
          </a:r>
          <a:r>
            <a:rPr lang="en-US" sz="2000" b="1" dirty="0"/>
            <a:t>system</a:t>
          </a:r>
          <a:r>
            <a:rPr lang="en-US" sz="2000" dirty="0"/>
            <a:t>? </a:t>
          </a:r>
        </a:p>
      </dgm:t>
    </dgm:pt>
    <dgm:pt modelId="{7A9F953D-C179-45D0-88E5-7F53BCBBD504}" type="parTrans" cxnId="{AB7E7C58-91D9-4452-B05F-AF35EF59C8DD}">
      <dgm:prSet/>
      <dgm:spPr/>
      <dgm:t>
        <a:bodyPr/>
        <a:lstStyle/>
        <a:p>
          <a:endParaRPr lang="en-US" dirty="0"/>
        </a:p>
      </dgm:t>
    </dgm:pt>
    <dgm:pt modelId="{694B70C2-3942-415A-9A19-751F7B9140E0}" type="sibTrans" cxnId="{AB7E7C58-91D9-4452-B05F-AF35EF59C8DD}">
      <dgm:prSet/>
      <dgm:spPr/>
      <dgm:t>
        <a:bodyPr/>
        <a:lstStyle/>
        <a:p>
          <a:endParaRPr lang="en-US"/>
        </a:p>
      </dgm:t>
    </dgm:pt>
    <dgm:pt modelId="{A38A3E0B-1E8F-4DFE-AE2F-945A5C81A0EF}">
      <dgm:prSet custT="1"/>
      <dgm:spPr/>
      <dgm:t>
        <a:bodyPr/>
        <a:lstStyle/>
        <a:p>
          <a:r>
            <a:rPr lang="nb-NO" sz="2200" dirty="0"/>
            <a:t>We need </a:t>
          </a:r>
          <a:r>
            <a:rPr lang="en-US" sz="2200" dirty="0"/>
            <a:t>a relatively large inventory of constructions of a single language, and a detailed description of this inventory, a constructicon.</a:t>
          </a:r>
        </a:p>
      </dgm:t>
    </dgm:pt>
    <dgm:pt modelId="{23AC3ECF-9AA7-45DA-8664-A230A020C15D}" type="parTrans" cxnId="{7F4041D2-0DCF-40FD-AD45-9012E62F6C75}">
      <dgm:prSet/>
      <dgm:spPr/>
      <dgm:t>
        <a:bodyPr/>
        <a:lstStyle/>
        <a:p>
          <a:endParaRPr lang="en-US"/>
        </a:p>
      </dgm:t>
    </dgm:pt>
    <dgm:pt modelId="{90ABE994-05F7-4186-B0C3-9617D3C451FA}" type="sibTrans" cxnId="{7F4041D2-0DCF-40FD-AD45-9012E62F6C75}">
      <dgm:prSet/>
      <dgm:spPr/>
      <dgm:t>
        <a:bodyPr/>
        <a:lstStyle/>
        <a:p>
          <a:endParaRPr lang="en-US"/>
        </a:p>
      </dgm:t>
    </dgm:pt>
    <dgm:pt modelId="{F3516D1E-534B-D546-BD41-FC9DA0D8B613}" type="pres">
      <dgm:prSet presAssocID="{6E4EB1BD-B7F0-49AF-B10E-B3BCE36973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0E93C5-F8FF-1E4F-BCE3-CF37E502CA5E}" type="pres">
      <dgm:prSet presAssocID="{AE22B42F-7931-4F92-AF13-D9317F0A3738}" presName="root1" presStyleCnt="0"/>
      <dgm:spPr/>
    </dgm:pt>
    <dgm:pt modelId="{E43D4571-AB1F-4648-A7DD-F8DF8F08E1F9}" type="pres">
      <dgm:prSet presAssocID="{AE22B42F-7931-4F92-AF13-D9317F0A3738}" presName="LevelOneTextNode" presStyleLbl="node0" presStyleIdx="0" presStyleCnt="3" custScaleX="264583" custScaleY="111388" custLinFactNeighborX="-600" custLinFactNeighborY="-23023">
        <dgm:presLayoutVars>
          <dgm:chPref val="3"/>
        </dgm:presLayoutVars>
      </dgm:prSet>
      <dgm:spPr/>
    </dgm:pt>
    <dgm:pt modelId="{276E4A28-9F31-F143-9B4C-152BCCAD8F3D}" type="pres">
      <dgm:prSet presAssocID="{AE22B42F-7931-4F92-AF13-D9317F0A3738}" presName="level2hierChild" presStyleCnt="0"/>
      <dgm:spPr/>
    </dgm:pt>
    <dgm:pt modelId="{685F66CD-8A5F-5D4F-9FCD-35FC29ED61AF}" type="pres">
      <dgm:prSet presAssocID="{CF59E0C6-F5C0-443B-8C42-C8CAEC5CEB5C}" presName="root1" presStyleCnt="0"/>
      <dgm:spPr/>
    </dgm:pt>
    <dgm:pt modelId="{BE71EAD8-95A7-E64A-8EC9-DDD9F03282B9}" type="pres">
      <dgm:prSet presAssocID="{CF59E0C6-F5C0-443B-8C42-C8CAEC5CEB5C}" presName="LevelOneTextNode" presStyleLbl="node0" presStyleIdx="1" presStyleCnt="3" custScaleX="263592" custLinFactNeighborX="-600" custLinFactNeighborY="582">
        <dgm:presLayoutVars>
          <dgm:chPref val="3"/>
        </dgm:presLayoutVars>
      </dgm:prSet>
      <dgm:spPr/>
    </dgm:pt>
    <dgm:pt modelId="{699EDECB-E82C-DE4B-9FD3-7D1C9A098245}" type="pres">
      <dgm:prSet presAssocID="{CF59E0C6-F5C0-443B-8C42-C8CAEC5CEB5C}" presName="level2hierChild" presStyleCnt="0"/>
      <dgm:spPr/>
    </dgm:pt>
    <dgm:pt modelId="{AB160826-59DB-5647-97FC-1DDFA3FE3240}" type="pres">
      <dgm:prSet presAssocID="{75FBF6CD-E0F0-48DA-892B-A57B2D63A3DD}" presName="conn2-1" presStyleLbl="parChTrans1D2" presStyleIdx="0" presStyleCnt="3"/>
      <dgm:spPr/>
    </dgm:pt>
    <dgm:pt modelId="{83682138-2536-FA4B-B43B-038B80FFB2C2}" type="pres">
      <dgm:prSet presAssocID="{75FBF6CD-E0F0-48DA-892B-A57B2D63A3DD}" presName="connTx" presStyleLbl="parChTrans1D2" presStyleIdx="0" presStyleCnt="3"/>
      <dgm:spPr/>
    </dgm:pt>
    <dgm:pt modelId="{F3C62474-D814-2441-BD04-248B990BC966}" type="pres">
      <dgm:prSet presAssocID="{5559847D-59CB-419D-906F-6C12E45A31DE}" presName="root2" presStyleCnt="0"/>
      <dgm:spPr/>
    </dgm:pt>
    <dgm:pt modelId="{CCB0522B-C410-604D-A7C5-851D6A5309B3}" type="pres">
      <dgm:prSet presAssocID="{5559847D-59CB-419D-906F-6C12E45A31DE}" presName="LevelTwoTextNode" presStyleLbl="node2" presStyleIdx="0" presStyleCnt="3" custScaleX="143295" custScaleY="102209">
        <dgm:presLayoutVars>
          <dgm:chPref val="3"/>
        </dgm:presLayoutVars>
      </dgm:prSet>
      <dgm:spPr/>
    </dgm:pt>
    <dgm:pt modelId="{CC7AF6CB-46E7-5D4A-B4FC-A2958472D196}" type="pres">
      <dgm:prSet presAssocID="{5559847D-59CB-419D-906F-6C12E45A31DE}" presName="level3hierChild" presStyleCnt="0"/>
      <dgm:spPr/>
    </dgm:pt>
    <dgm:pt modelId="{39A1A620-FF25-6942-B342-5B81A0F95135}" type="pres">
      <dgm:prSet presAssocID="{BDFCA950-7656-4015-8138-21C59AC9F3B8}" presName="conn2-1" presStyleLbl="parChTrans1D2" presStyleIdx="1" presStyleCnt="3"/>
      <dgm:spPr/>
    </dgm:pt>
    <dgm:pt modelId="{32966781-3B1F-8348-B149-F7704577BA31}" type="pres">
      <dgm:prSet presAssocID="{BDFCA950-7656-4015-8138-21C59AC9F3B8}" presName="connTx" presStyleLbl="parChTrans1D2" presStyleIdx="1" presStyleCnt="3"/>
      <dgm:spPr/>
    </dgm:pt>
    <dgm:pt modelId="{D4057A48-E962-9E4F-A651-730E7F69B6D1}" type="pres">
      <dgm:prSet presAssocID="{6E66D27D-8E6B-4A56-AC9D-50BC8E8482F9}" presName="root2" presStyleCnt="0"/>
      <dgm:spPr/>
    </dgm:pt>
    <dgm:pt modelId="{54608B78-03C0-744F-9364-2FAD5D0FC634}" type="pres">
      <dgm:prSet presAssocID="{6E66D27D-8E6B-4A56-AC9D-50BC8E8482F9}" presName="LevelTwoTextNode" presStyleLbl="node2" presStyleIdx="1" presStyleCnt="3" custScaleX="144244" custScaleY="100256">
        <dgm:presLayoutVars>
          <dgm:chPref val="3"/>
        </dgm:presLayoutVars>
      </dgm:prSet>
      <dgm:spPr/>
    </dgm:pt>
    <dgm:pt modelId="{99765E32-3DD5-7D47-8A46-FA7513B71546}" type="pres">
      <dgm:prSet presAssocID="{6E66D27D-8E6B-4A56-AC9D-50BC8E8482F9}" presName="level3hierChild" presStyleCnt="0"/>
      <dgm:spPr/>
    </dgm:pt>
    <dgm:pt modelId="{5DE90A0D-056B-6C42-9A72-959CD9E929DD}" type="pres">
      <dgm:prSet presAssocID="{7A9F953D-C179-45D0-88E5-7F53BCBBD504}" presName="conn2-1" presStyleLbl="parChTrans1D2" presStyleIdx="2" presStyleCnt="3"/>
      <dgm:spPr/>
    </dgm:pt>
    <dgm:pt modelId="{785538F3-2B40-4B41-8A48-FFFB1D10A714}" type="pres">
      <dgm:prSet presAssocID="{7A9F953D-C179-45D0-88E5-7F53BCBBD504}" presName="connTx" presStyleLbl="parChTrans1D2" presStyleIdx="2" presStyleCnt="3"/>
      <dgm:spPr/>
    </dgm:pt>
    <dgm:pt modelId="{64C04036-2E7B-A04E-8024-0755692A0CB4}" type="pres">
      <dgm:prSet presAssocID="{3DFD626E-5C5C-4E6B-90E0-2DE4396E9A36}" presName="root2" presStyleCnt="0"/>
      <dgm:spPr/>
    </dgm:pt>
    <dgm:pt modelId="{3FFEBD21-B1A4-854A-97DB-BEFD4570F16A}" type="pres">
      <dgm:prSet presAssocID="{3DFD626E-5C5C-4E6B-90E0-2DE4396E9A36}" presName="LevelTwoTextNode" presStyleLbl="node2" presStyleIdx="2" presStyleCnt="3" custScaleX="143097" custScaleY="91088">
        <dgm:presLayoutVars>
          <dgm:chPref val="3"/>
        </dgm:presLayoutVars>
      </dgm:prSet>
      <dgm:spPr/>
    </dgm:pt>
    <dgm:pt modelId="{32283706-4F1E-7641-96C9-47B2F3FA6F01}" type="pres">
      <dgm:prSet presAssocID="{3DFD626E-5C5C-4E6B-90E0-2DE4396E9A36}" presName="level3hierChild" presStyleCnt="0"/>
      <dgm:spPr/>
    </dgm:pt>
    <dgm:pt modelId="{6A529EFE-5CB4-2D41-93F9-FEDFDD6613E6}" type="pres">
      <dgm:prSet presAssocID="{A38A3E0B-1E8F-4DFE-AE2F-945A5C81A0EF}" presName="root1" presStyleCnt="0"/>
      <dgm:spPr/>
    </dgm:pt>
    <dgm:pt modelId="{767167A6-382F-7E42-8F5D-AF67EC65A306}" type="pres">
      <dgm:prSet presAssocID="{A38A3E0B-1E8F-4DFE-AE2F-945A5C81A0EF}" presName="LevelOneTextNode" presStyleLbl="node0" presStyleIdx="2" presStyleCnt="3" custScaleX="262970" custLinFactNeighborX="-600" custLinFactNeighborY="28996">
        <dgm:presLayoutVars>
          <dgm:chPref val="3"/>
        </dgm:presLayoutVars>
      </dgm:prSet>
      <dgm:spPr/>
    </dgm:pt>
    <dgm:pt modelId="{65601B4A-3036-FF46-A7CB-CE2D153E2CEE}" type="pres">
      <dgm:prSet presAssocID="{A38A3E0B-1E8F-4DFE-AE2F-945A5C81A0EF}" presName="level2hierChild" presStyleCnt="0"/>
      <dgm:spPr/>
    </dgm:pt>
  </dgm:ptLst>
  <dgm:cxnLst>
    <dgm:cxn modelId="{1AAF2F1B-4622-F343-AFA3-423B935578B5}" type="presOf" srcId="{7A9F953D-C179-45D0-88E5-7F53BCBBD504}" destId="{785538F3-2B40-4B41-8A48-FFFB1D10A714}" srcOrd="1" destOrd="0" presId="urn:microsoft.com/office/officeart/2005/8/layout/hierarchy2"/>
    <dgm:cxn modelId="{4E94A820-D4DA-44A6-9744-83168E0CE612}" srcId="{6E4EB1BD-B7F0-49AF-B10E-B3BCE369732E}" destId="{AE22B42F-7931-4F92-AF13-D9317F0A3738}" srcOrd="0" destOrd="0" parTransId="{B158AF2C-3E6C-420C-8954-D8D697309C7F}" sibTransId="{E76D9960-1081-4A7C-88A8-26F3FA0C5E71}"/>
    <dgm:cxn modelId="{1543AF2D-DC80-A548-8975-7B24B74CC764}" type="presOf" srcId="{A38A3E0B-1E8F-4DFE-AE2F-945A5C81A0EF}" destId="{767167A6-382F-7E42-8F5D-AF67EC65A306}" srcOrd="0" destOrd="0" presId="urn:microsoft.com/office/officeart/2005/8/layout/hierarchy2"/>
    <dgm:cxn modelId="{A5ED403B-5DE8-482A-A5B7-3ABEAD190C97}" srcId="{CF59E0C6-F5C0-443B-8C42-C8CAEC5CEB5C}" destId="{5559847D-59CB-419D-906F-6C12E45A31DE}" srcOrd="0" destOrd="0" parTransId="{75FBF6CD-E0F0-48DA-892B-A57B2D63A3DD}" sibTransId="{BF2F0A1B-ED74-4948-B820-234A916FBACB}"/>
    <dgm:cxn modelId="{2BB4B83B-2099-4F3E-80EC-522E599B7913}" srcId="{CF59E0C6-F5C0-443B-8C42-C8CAEC5CEB5C}" destId="{6E66D27D-8E6B-4A56-AC9D-50BC8E8482F9}" srcOrd="1" destOrd="0" parTransId="{BDFCA950-7656-4015-8138-21C59AC9F3B8}" sibTransId="{FFE04C3B-1734-4361-8525-9906E06D3ED9}"/>
    <dgm:cxn modelId="{C387DA3F-C45D-DE49-AFC7-11E6F1CD86A1}" type="presOf" srcId="{75FBF6CD-E0F0-48DA-892B-A57B2D63A3DD}" destId="{AB160826-59DB-5647-97FC-1DDFA3FE3240}" srcOrd="0" destOrd="0" presId="urn:microsoft.com/office/officeart/2005/8/layout/hierarchy2"/>
    <dgm:cxn modelId="{AB7E7C58-91D9-4452-B05F-AF35EF59C8DD}" srcId="{CF59E0C6-F5C0-443B-8C42-C8CAEC5CEB5C}" destId="{3DFD626E-5C5C-4E6B-90E0-2DE4396E9A36}" srcOrd="2" destOrd="0" parTransId="{7A9F953D-C179-45D0-88E5-7F53BCBBD504}" sibTransId="{694B70C2-3942-415A-9A19-751F7B9140E0}"/>
    <dgm:cxn modelId="{DA987565-9C2A-4A4E-81D2-441518E33073}" type="presOf" srcId="{7A9F953D-C179-45D0-88E5-7F53BCBBD504}" destId="{5DE90A0D-056B-6C42-9A72-959CD9E929DD}" srcOrd="0" destOrd="0" presId="urn:microsoft.com/office/officeart/2005/8/layout/hierarchy2"/>
    <dgm:cxn modelId="{8B535467-700E-A844-B7C3-BD984F4BDB11}" type="presOf" srcId="{AE22B42F-7931-4F92-AF13-D9317F0A3738}" destId="{E43D4571-AB1F-4648-A7DD-F8DF8F08E1F9}" srcOrd="0" destOrd="0" presId="urn:microsoft.com/office/officeart/2005/8/layout/hierarchy2"/>
    <dgm:cxn modelId="{95C4B570-7A64-C048-917B-893636929484}" type="presOf" srcId="{BDFCA950-7656-4015-8138-21C59AC9F3B8}" destId="{39A1A620-FF25-6942-B342-5B81A0F95135}" srcOrd="0" destOrd="0" presId="urn:microsoft.com/office/officeart/2005/8/layout/hierarchy2"/>
    <dgm:cxn modelId="{97E3CF7B-C4F8-2347-87C1-705D51FD50F9}" type="presOf" srcId="{6E4EB1BD-B7F0-49AF-B10E-B3BCE369732E}" destId="{F3516D1E-534B-D546-BD41-FC9DA0D8B613}" srcOrd="0" destOrd="0" presId="urn:microsoft.com/office/officeart/2005/8/layout/hierarchy2"/>
    <dgm:cxn modelId="{EEB4598A-F584-D742-87A2-030B89E953FE}" type="presOf" srcId="{BDFCA950-7656-4015-8138-21C59AC9F3B8}" destId="{32966781-3B1F-8348-B149-F7704577BA31}" srcOrd="1" destOrd="0" presId="urn:microsoft.com/office/officeart/2005/8/layout/hierarchy2"/>
    <dgm:cxn modelId="{833C70AD-065E-894D-9764-9F0E6FE5F1D4}" type="presOf" srcId="{6E66D27D-8E6B-4A56-AC9D-50BC8E8482F9}" destId="{54608B78-03C0-744F-9364-2FAD5D0FC634}" srcOrd="0" destOrd="0" presId="urn:microsoft.com/office/officeart/2005/8/layout/hierarchy2"/>
    <dgm:cxn modelId="{A1F05FBA-B1A0-9E4A-A4D1-6C57845737E7}" type="presOf" srcId="{75FBF6CD-E0F0-48DA-892B-A57B2D63A3DD}" destId="{83682138-2536-FA4B-B43B-038B80FFB2C2}" srcOrd="1" destOrd="0" presId="urn:microsoft.com/office/officeart/2005/8/layout/hierarchy2"/>
    <dgm:cxn modelId="{68DAACBF-5DA3-46EC-8159-B2FAE5718DFD}" srcId="{6E4EB1BD-B7F0-49AF-B10E-B3BCE369732E}" destId="{CF59E0C6-F5C0-443B-8C42-C8CAEC5CEB5C}" srcOrd="1" destOrd="0" parTransId="{2A8B08A7-6DB6-4A78-A030-19D535922889}" sibTransId="{A9EC455B-DEAE-48DA-9EF2-5B6956DD96BA}"/>
    <dgm:cxn modelId="{0F0F7EC2-5CF5-EF44-8C0C-101A0CDC6E90}" type="presOf" srcId="{3DFD626E-5C5C-4E6B-90E0-2DE4396E9A36}" destId="{3FFEBD21-B1A4-854A-97DB-BEFD4570F16A}" srcOrd="0" destOrd="0" presId="urn:microsoft.com/office/officeart/2005/8/layout/hierarchy2"/>
    <dgm:cxn modelId="{7F4041D2-0DCF-40FD-AD45-9012E62F6C75}" srcId="{6E4EB1BD-B7F0-49AF-B10E-B3BCE369732E}" destId="{A38A3E0B-1E8F-4DFE-AE2F-945A5C81A0EF}" srcOrd="2" destOrd="0" parTransId="{23AC3ECF-9AA7-45DA-8664-A230A020C15D}" sibTransId="{90ABE994-05F7-4186-B0C3-9617D3C451FA}"/>
    <dgm:cxn modelId="{BF2554D2-208A-4E40-94B8-D0BF3A94D42B}" type="presOf" srcId="{5559847D-59CB-419D-906F-6C12E45A31DE}" destId="{CCB0522B-C410-604D-A7C5-851D6A5309B3}" srcOrd="0" destOrd="0" presId="urn:microsoft.com/office/officeart/2005/8/layout/hierarchy2"/>
    <dgm:cxn modelId="{5B6DFBEE-C134-A74A-A7AC-44CECF21E20A}" type="presOf" srcId="{CF59E0C6-F5C0-443B-8C42-C8CAEC5CEB5C}" destId="{BE71EAD8-95A7-E64A-8EC9-DDD9F03282B9}" srcOrd="0" destOrd="0" presId="urn:microsoft.com/office/officeart/2005/8/layout/hierarchy2"/>
    <dgm:cxn modelId="{A5027780-DE93-4640-A263-D41B0CA2D0C8}" type="presParOf" srcId="{F3516D1E-534B-D546-BD41-FC9DA0D8B613}" destId="{2B0E93C5-F8FF-1E4F-BCE3-CF37E502CA5E}" srcOrd="0" destOrd="0" presId="urn:microsoft.com/office/officeart/2005/8/layout/hierarchy2"/>
    <dgm:cxn modelId="{0E3F2A33-798C-9746-8542-1DA43210C0C7}" type="presParOf" srcId="{2B0E93C5-F8FF-1E4F-BCE3-CF37E502CA5E}" destId="{E43D4571-AB1F-4648-A7DD-F8DF8F08E1F9}" srcOrd="0" destOrd="0" presId="urn:microsoft.com/office/officeart/2005/8/layout/hierarchy2"/>
    <dgm:cxn modelId="{52F99114-3E4F-C043-8DE1-196E63B4CA00}" type="presParOf" srcId="{2B0E93C5-F8FF-1E4F-BCE3-CF37E502CA5E}" destId="{276E4A28-9F31-F143-9B4C-152BCCAD8F3D}" srcOrd="1" destOrd="0" presId="urn:microsoft.com/office/officeart/2005/8/layout/hierarchy2"/>
    <dgm:cxn modelId="{ED7113E5-8A41-D041-961F-D80E5FB0E9C4}" type="presParOf" srcId="{F3516D1E-534B-D546-BD41-FC9DA0D8B613}" destId="{685F66CD-8A5F-5D4F-9FCD-35FC29ED61AF}" srcOrd="1" destOrd="0" presId="urn:microsoft.com/office/officeart/2005/8/layout/hierarchy2"/>
    <dgm:cxn modelId="{2285D514-FFEB-1C44-8E4C-9D8C4213F211}" type="presParOf" srcId="{685F66CD-8A5F-5D4F-9FCD-35FC29ED61AF}" destId="{BE71EAD8-95A7-E64A-8EC9-DDD9F03282B9}" srcOrd="0" destOrd="0" presId="urn:microsoft.com/office/officeart/2005/8/layout/hierarchy2"/>
    <dgm:cxn modelId="{CDCD831F-AA42-F543-9483-F423BC98D19D}" type="presParOf" srcId="{685F66CD-8A5F-5D4F-9FCD-35FC29ED61AF}" destId="{699EDECB-E82C-DE4B-9FD3-7D1C9A098245}" srcOrd="1" destOrd="0" presId="urn:microsoft.com/office/officeart/2005/8/layout/hierarchy2"/>
    <dgm:cxn modelId="{3E3AFE2C-9805-7D42-B3EA-1DEE41B55C2B}" type="presParOf" srcId="{699EDECB-E82C-DE4B-9FD3-7D1C9A098245}" destId="{AB160826-59DB-5647-97FC-1DDFA3FE3240}" srcOrd="0" destOrd="0" presId="urn:microsoft.com/office/officeart/2005/8/layout/hierarchy2"/>
    <dgm:cxn modelId="{D7CEA9CE-2431-0B49-A9DF-0C96308C290B}" type="presParOf" srcId="{AB160826-59DB-5647-97FC-1DDFA3FE3240}" destId="{83682138-2536-FA4B-B43B-038B80FFB2C2}" srcOrd="0" destOrd="0" presId="urn:microsoft.com/office/officeart/2005/8/layout/hierarchy2"/>
    <dgm:cxn modelId="{2E2A7A76-1BED-1446-AF2B-87D1C77EFE45}" type="presParOf" srcId="{699EDECB-E82C-DE4B-9FD3-7D1C9A098245}" destId="{F3C62474-D814-2441-BD04-248B990BC966}" srcOrd="1" destOrd="0" presId="urn:microsoft.com/office/officeart/2005/8/layout/hierarchy2"/>
    <dgm:cxn modelId="{B564A7A3-D0E4-1643-97CD-D34CEAB30705}" type="presParOf" srcId="{F3C62474-D814-2441-BD04-248B990BC966}" destId="{CCB0522B-C410-604D-A7C5-851D6A5309B3}" srcOrd="0" destOrd="0" presId="urn:microsoft.com/office/officeart/2005/8/layout/hierarchy2"/>
    <dgm:cxn modelId="{F51EE605-32C6-6241-8C5F-33E74D81DAB5}" type="presParOf" srcId="{F3C62474-D814-2441-BD04-248B990BC966}" destId="{CC7AF6CB-46E7-5D4A-B4FC-A2958472D196}" srcOrd="1" destOrd="0" presId="urn:microsoft.com/office/officeart/2005/8/layout/hierarchy2"/>
    <dgm:cxn modelId="{03DC9E51-0F01-3645-B65A-255F07E7950A}" type="presParOf" srcId="{699EDECB-E82C-DE4B-9FD3-7D1C9A098245}" destId="{39A1A620-FF25-6942-B342-5B81A0F95135}" srcOrd="2" destOrd="0" presId="urn:microsoft.com/office/officeart/2005/8/layout/hierarchy2"/>
    <dgm:cxn modelId="{2F62BFF7-758C-D340-814C-5E753899869D}" type="presParOf" srcId="{39A1A620-FF25-6942-B342-5B81A0F95135}" destId="{32966781-3B1F-8348-B149-F7704577BA31}" srcOrd="0" destOrd="0" presId="urn:microsoft.com/office/officeart/2005/8/layout/hierarchy2"/>
    <dgm:cxn modelId="{3BB1D571-CD67-4042-816F-79622347DB27}" type="presParOf" srcId="{699EDECB-E82C-DE4B-9FD3-7D1C9A098245}" destId="{D4057A48-E962-9E4F-A651-730E7F69B6D1}" srcOrd="3" destOrd="0" presId="urn:microsoft.com/office/officeart/2005/8/layout/hierarchy2"/>
    <dgm:cxn modelId="{7409B604-697F-7149-B768-2B0FE3C8A246}" type="presParOf" srcId="{D4057A48-E962-9E4F-A651-730E7F69B6D1}" destId="{54608B78-03C0-744F-9364-2FAD5D0FC634}" srcOrd="0" destOrd="0" presId="urn:microsoft.com/office/officeart/2005/8/layout/hierarchy2"/>
    <dgm:cxn modelId="{27CB82FE-175B-7547-9D41-D4AAC72DBC82}" type="presParOf" srcId="{D4057A48-E962-9E4F-A651-730E7F69B6D1}" destId="{99765E32-3DD5-7D47-8A46-FA7513B71546}" srcOrd="1" destOrd="0" presId="urn:microsoft.com/office/officeart/2005/8/layout/hierarchy2"/>
    <dgm:cxn modelId="{8350F9CD-99A6-8748-9101-1D0B75A09271}" type="presParOf" srcId="{699EDECB-E82C-DE4B-9FD3-7D1C9A098245}" destId="{5DE90A0D-056B-6C42-9A72-959CD9E929DD}" srcOrd="4" destOrd="0" presId="urn:microsoft.com/office/officeart/2005/8/layout/hierarchy2"/>
    <dgm:cxn modelId="{2C0993F2-74E0-E343-8FFC-73D4741B84DC}" type="presParOf" srcId="{5DE90A0D-056B-6C42-9A72-959CD9E929DD}" destId="{785538F3-2B40-4B41-8A48-FFFB1D10A714}" srcOrd="0" destOrd="0" presId="urn:microsoft.com/office/officeart/2005/8/layout/hierarchy2"/>
    <dgm:cxn modelId="{0DEADA64-ECE8-F44C-AF63-2C0BF3F763B2}" type="presParOf" srcId="{699EDECB-E82C-DE4B-9FD3-7D1C9A098245}" destId="{64C04036-2E7B-A04E-8024-0755692A0CB4}" srcOrd="5" destOrd="0" presId="urn:microsoft.com/office/officeart/2005/8/layout/hierarchy2"/>
    <dgm:cxn modelId="{B021D728-F27D-7C44-BFC4-5E41408F9113}" type="presParOf" srcId="{64C04036-2E7B-A04E-8024-0755692A0CB4}" destId="{3FFEBD21-B1A4-854A-97DB-BEFD4570F16A}" srcOrd="0" destOrd="0" presId="urn:microsoft.com/office/officeart/2005/8/layout/hierarchy2"/>
    <dgm:cxn modelId="{DBD58552-56FB-0B46-B479-1C7FFB3FF200}" type="presParOf" srcId="{64C04036-2E7B-A04E-8024-0755692A0CB4}" destId="{32283706-4F1E-7641-96C9-47B2F3FA6F01}" srcOrd="1" destOrd="0" presId="urn:microsoft.com/office/officeart/2005/8/layout/hierarchy2"/>
    <dgm:cxn modelId="{FAC4A33F-6210-814D-A867-1810CC6AB641}" type="presParOf" srcId="{F3516D1E-534B-D546-BD41-FC9DA0D8B613}" destId="{6A529EFE-5CB4-2D41-93F9-FEDFDD6613E6}" srcOrd="2" destOrd="0" presId="urn:microsoft.com/office/officeart/2005/8/layout/hierarchy2"/>
    <dgm:cxn modelId="{AB1D2068-C8D9-554C-BF3A-2AD5F4CAA769}" type="presParOf" srcId="{6A529EFE-5CB4-2D41-93F9-FEDFDD6613E6}" destId="{767167A6-382F-7E42-8F5D-AF67EC65A306}" srcOrd="0" destOrd="0" presId="urn:microsoft.com/office/officeart/2005/8/layout/hierarchy2"/>
    <dgm:cxn modelId="{AD7518E8-A82F-984E-83D7-E6419379A701}" type="presParOf" srcId="{6A529EFE-5CB4-2D41-93F9-FEDFDD6613E6}" destId="{65601B4A-3036-FF46-A7CB-CE2D153E2C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D4571-AB1F-4648-A7DD-F8DF8F08E1F9}">
      <dsp:nvSpPr>
        <dsp:cNvPr id="0" name=""/>
        <dsp:cNvSpPr/>
      </dsp:nvSpPr>
      <dsp:spPr>
        <a:xfrm>
          <a:off x="0" y="48705"/>
          <a:ext cx="6196054" cy="1304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CxG: numerous thorough studies of individual constructions</a:t>
          </a:r>
          <a:r>
            <a:rPr lang="ru-RU" sz="2200" kern="1200" dirty="0"/>
            <a:t> </a:t>
          </a:r>
          <a:r>
            <a:rPr lang="en-US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found in various languages</a:t>
          </a:r>
          <a:endParaRPr lang="en-US" sz="2200" kern="1200" dirty="0"/>
        </a:p>
      </dsp:txBody>
      <dsp:txXfrm>
        <a:off x="38200" y="86905"/>
        <a:ext cx="6119654" cy="1227852"/>
      </dsp:txXfrm>
    </dsp:sp>
    <dsp:sp modelId="{BE71EAD8-95A7-E64A-8EC9-DDD9F03282B9}">
      <dsp:nvSpPr>
        <dsp:cNvPr id="0" name=""/>
        <dsp:cNvSpPr/>
      </dsp:nvSpPr>
      <dsp:spPr>
        <a:xfrm>
          <a:off x="0" y="1804987"/>
          <a:ext cx="6172846" cy="1170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Yet little is known about how the semantics of the entire system of constructions unfolds in a single language. </a:t>
          </a:r>
        </a:p>
      </dsp:txBody>
      <dsp:txXfrm>
        <a:off x="34295" y="1839282"/>
        <a:ext cx="6104256" cy="1102319"/>
      </dsp:txXfrm>
    </dsp:sp>
    <dsp:sp modelId="{AB160826-59DB-5647-97FC-1DDFA3FE3240}">
      <dsp:nvSpPr>
        <dsp:cNvPr id="0" name=""/>
        <dsp:cNvSpPr/>
      </dsp:nvSpPr>
      <dsp:spPr>
        <a:xfrm rot="18367448">
          <a:off x="5841859" y="1716359"/>
          <a:ext cx="1612747" cy="45482"/>
        </a:xfrm>
        <a:custGeom>
          <a:avLst/>
          <a:gdLst/>
          <a:ahLst/>
          <a:cxnLst/>
          <a:rect l="0" t="0" r="0" b="0"/>
          <a:pathLst>
            <a:path>
              <a:moveTo>
                <a:pt x="0" y="22741"/>
              </a:moveTo>
              <a:lnTo>
                <a:pt x="1612747" y="227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607914" y="1698781"/>
        <a:ext cx="80637" cy="80637"/>
      </dsp:txXfrm>
    </dsp:sp>
    <dsp:sp modelId="{CCB0522B-C410-604D-A7C5-851D6A5309B3}">
      <dsp:nvSpPr>
        <dsp:cNvPr id="0" name=""/>
        <dsp:cNvSpPr/>
      </dsp:nvSpPr>
      <dsp:spPr>
        <a:xfrm>
          <a:off x="7123620" y="489371"/>
          <a:ext cx="3355709" cy="119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</a:t>
          </a:r>
          <a:r>
            <a:rPr lang="en-US" sz="2000" b="1" kern="1200" dirty="0"/>
            <a:t>the major types of meanings </a:t>
          </a:r>
          <a:r>
            <a:rPr lang="en-US" sz="2000" kern="1200" dirty="0"/>
            <a:t>that multi-word grammatical constructions can encode? </a:t>
          </a:r>
        </a:p>
      </dsp:txBody>
      <dsp:txXfrm>
        <a:off x="7158672" y="524423"/>
        <a:ext cx="3285605" cy="1126670"/>
      </dsp:txXfrm>
    </dsp:sp>
    <dsp:sp modelId="{39A1A620-FF25-6942-B342-5B81A0F95135}">
      <dsp:nvSpPr>
        <dsp:cNvPr id="0" name=""/>
        <dsp:cNvSpPr/>
      </dsp:nvSpPr>
      <dsp:spPr>
        <a:xfrm rot="210511">
          <a:off x="6171953" y="2396847"/>
          <a:ext cx="952559" cy="45482"/>
        </a:xfrm>
        <a:custGeom>
          <a:avLst/>
          <a:gdLst/>
          <a:ahLst/>
          <a:cxnLst/>
          <a:rect l="0" t="0" r="0" b="0"/>
          <a:pathLst>
            <a:path>
              <a:moveTo>
                <a:pt x="0" y="22741"/>
              </a:moveTo>
              <a:lnTo>
                <a:pt x="952559" y="227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624419" y="2395775"/>
        <a:ext cx="47627" cy="47627"/>
      </dsp:txXfrm>
    </dsp:sp>
    <dsp:sp modelId="{54608B78-03C0-744F-9364-2FAD5D0FC634}">
      <dsp:nvSpPr>
        <dsp:cNvPr id="0" name=""/>
        <dsp:cNvSpPr/>
      </dsp:nvSpPr>
      <dsp:spPr>
        <a:xfrm>
          <a:off x="7123620" y="1861782"/>
          <a:ext cx="3377932" cy="1173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semantic types of constructions are </a:t>
          </a:r>
          <a:r>
            <a:rPr lang="en-US" sz="2000" b="1" kern="1200" dirty="0"/>
            <a:t>attested more often </a:t>
          </a:r>
          <a:r>
            <a:rPr lang="en-US" sz="2000" kern="1200" dirty="0"/>
            <a:t>than others?</a:t>
          </a:r>
        </a:p>
      </dsp:txBody>
      <dsp:txXfrm>
        <a:off x="7158003" y="1896165"/>
        <a:ext cx="3309166" cy="1105140"/>
      </dsp:txXfrm>
    </dsp:sp>
    <dsp:sp modelId="{5DE90A0D-056B-6C42-9A72-959CD9E929DD}">
      <dsp:nvSpPr>
        <dsp:cNvPr id="0" name=""/>
        <dsp:cNvSpPr/>
      </dsp:nvSpPr>
      <dsp:spPr>
        <a:xfrm rot="3295610">
          <a:off x="5820929" y="3044782"/>
          <a:ext cx="1654607" cy="45482"/>
        </a:xfrm>
        <a:custGeom>
          <a:avLst/>
          <a:gdLst/>
          <a:ahLst/>
          <a:cxnLst/>
          <a:rect l="0" t="0" r="0" b="0"/>
          <a:pathLst>
            <a:path>
              <a:moveTo>
                <a:pt x="0" y="22741"/>
              </a:moveTo>
              <a:lnTo>
                <a:pt x="1654607" y="227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606868" y="3026158"/>
        <a:ext cx="82730" cy="82730"/>
      </dsp:txXfrm>
    </dsp:sp>
    <dsp:sp modelId="{3FFEBD21-B1A4-854A-97DB-BEFD4570F16A}">
      <dsp:nvSpPr>
        <dsp:cNvPr id="0" name=""/>
        <dsp:cNvSpPr/>
      </dsp:nvSpPr>
      <dsp:spPr>
        <a:xfrm>
          <a:off x="7123620" y="3211325"/>
          <a:ext cx="3351072" cy="1066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various types of constructional meaning form a coherent </a:t>
          </a:r>
          <a:r>
            <a:rPr lang="en-US" sz="2000" b="1" kern="1200" dirty="0"/>
            <a:t>system</a:t>
          </a:r>
          <a:r>
            <a:rPr lang="en-US" sz="2000" kern="1200" dirty="0"/>
            <a:t>? </a:t>
          </a:r>
        </a:p>
      </dsp:txBody>
      <dsp:txXfrm>
        <a:off x="7154858" y="3242563"/>
        <a:ext cx="3288596" cy="1004081"/>
      </dsp:txXfrm>
    </dsp:sp>
    <dsp:sp modelId="{767167A6-382F-7E42-8F5D-AF67EC65A306}">
      <dsp:nvSpPr>
        <dsp:cNvPr id="0" name=""/>
        <dsp:cNvSpPr/>
      </dsp:nvSpPr>
      <dsp:spPr>
        <a:xfrm>
          <a:off x="0" y="3463002"/>
          <a:ext cx="6158280" cy="1170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We need </a:t>
          </a:r>
          <a:r>
            <a:rPr lang="en-US" sz="2200" kern="1200" dirty="0"/>
            <a:t>a relatively large inventory of constructions of a single language, and a detailed description of this inventory, a constructicon.</a:t>
          </a:r>
        </a:p>
      </dsp:txBody>
      <dsp:txXfrm>
        <a:off x="34295" y="3497297"/>
        <a:ext cx="6089690" cy="110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And even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23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add what this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49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80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2A784-EF6D-CD4F-9DD7-2B37812D1AAE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202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1543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617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9786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текст: </a:t>
            </a:r>
            <a:r>
              <a:rPr lang="en-US" dirty="0"/>
              <a:t>All CxNs in Cluster 1 contain overt markers of negation, such markers are absent from Cluster 2</a:t>
            </a:r>
          </a:p>
          <a:p>
            <a:r>
              <a:rPr lang="en-US" dirty="0"/>
              <a:t>Lines represent the relationships that hold among families and are tagged for semantic transitions and shared formal properties – </a:t>
            </a:r>
            <a:r>
              <a:rPr lang="ru-RU" dirty="0"/>
              <a:t>для краткости</a:t>
            </a:r>
          </a:p>
          <a:p>
            <a:r>
              <a:rPr lang="ru-RU" dirty="0"/>
              <a:t>В текст в конце: вывод о том, что все семьи связаны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9065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60DFC-D055-8843-9682-BC8247EEDD3A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7343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Let us pick the construction </a:t>
            </a:r>
            <a:r>
              <a:rPr lang="ru-RU" dirty="0"/>
              <a:t>Хорош </a:t>
            </a:r>
            <a:r>
              <a:rPr lang="nb-NO" dirty="0" err="1"/>
              <a:t>plus</a:t>
            </a:r>
            <a:r>
              <a:rPr lang="nb-NO" dirty="0"/>
              <a:t> verb </a:t>
            </a:r>
            <a:r>
              <a:rPr lang="nb-NO" dirty="0" err="1"/>
              <a:t>phrase</a:t>
            </a:r>
            <a:r>
              <a:rPr lang="nb-NO" dirty="0"/>
              <a:t>. </a:t>
            </a:r>
            <a:r>
              <a:rPr lang="ru-RU" dirty="0"/>
              <a:t>Хорош прыгать.</a:t>
            </a: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155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ructicon.github.io/russia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file/Valentina-Zhukova-4" TargetMode="External"/><Relationship Id="rId3" Type="http://schemas.openxmlformats.org/officeDocument/2006/relationships/hyperlink" Target="https://en.uit.no/ansatte/person?p_document_id=41533" TargetMode="External"/><Relationship Id="rId7" Type="http://schemas.openxmlformats.org/officeDocument/2006/relationships/hyperlink" Target="https://bast.fr/" TargetMode="External"/><Relationship Id="rId2" Type="http://schemas.openxmlformats.org/officeDocument/2006/relationships/hyperlink" Target="https://uit.no/ansatte/person?p_document_id=415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ftyers" TargetMode="External"/><Relationship Id="rId5" Type="http://schemas.openxmlformats.org/officeDocument/2006/relationships/hyperlink" Target="https://www.hse.ru/en/staff/olesar" TargetMode="External"/><Relationship Id="rId10" Type="http://schemas.openxmlformats.org/officeDocument/2006/relationships/hyperlink" Target="https://en.uit.no/ansatte/person?p_document_id=585584" TargetMode="External"/><Relationship Id="rId4" Type="http://schemas.openxmlformats.org/officeDocument/2006/relationships/hyperlink" Target="https://www.hse.ru/en/org/persons/26736782" TargetMode="External"/><Relationship Id="rId9" Type="http://schemas.openxmlformats.org/officeDocument/2006/relationships/hyperlink" Target="https://iling-ran.ru/web/en/scholars/mordashov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file/Valentina-Zhukova-4" TargetMode="External"/><Relationship Id="rId3" Type="http://schemas.openxmlformats.org/officeDocument/2006/relationships/hyperlink" Target="https://en.uit.no/ansatte/person?p_document_id=41533" TargetMode="External"/><Relationship Id="rId7" Type="http://schemas.openxmlformats.org/officeDocument/2006/relationships/hyperlink" Target="https://bast.fr/" TargetMode="External"/><Relationship Id="rId2" Type="http://schemas.openxmlformats.org/officeDocument/2006/relationships/hyperlink" Target="https://uit.no/ansatte/person?p_document_id=415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ftyers" TargetMode="External"/><Relationship Id="rId5" Type="http://schemas.openxmlformats.org/officeDocument/2006/relationships/hyperlink" Target="https://www.hse.ru/en/staff/olesar" TargetMode="External"/><Relationship Id="rId10" Type="http://schemas.openxmlformats.org/officeDocument/2006/relationships/hyperlink" Target="https://en.uit.no/ansatte/person?p_document_id=585584" TargetMode="External"/><Relationship Id="rId4" Type="http://schemas.openxmlformats.org/officeDocument/2006/relationships/hyperlink" Target="https://www.hse.ru/en/org/persons/26736782" TargetMode="External"/><Relationship Id="rId9" Type="http://schemas.openxmlformats.org/officeDocument/2006/relationships/hyperlink" Target="https://iling-ran.ru/web/en/scholars/mordashov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8q-_F8c8bx9gI7fYET1-dQ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31" y="1736262"/>
            <a:ext cx="11126478" cy="1442152"/>
          </a:xfrm>
        </p:spPr>
        <p:txBody>
          <a:bodyPr>
            <a:noAutofit/>
          </a:bodyPr>
          <a:lstStyle/>
          <a:p>
            <a:r>
              <a:rPr lang="en-US" sz="4400" b="1" dirty="0"/>
              <a:t>Russian’s </a:t>
            </a:r>
            <a:r>
              <a:rPr lang="en-US" sz="4400" b="1" dirty="0" err="1"/>
              <a:t>ICONic</a:t>
            </a:r>
            <a:r>
              <a:rPr lang="en-US" sz="4400" b="1" dirty="0"/>
              <a:t> </a:t>
            </a:r>
            <a:r>
              <a:rPr lang="en-US" sz="4400" b="1" dirty="0" err="1"/>
              <a:t>constructICON</a:t>
            </a:r>
            <a:r>
              <a:rPr lang="en-US" sz="4400" b="1" dirty="0"/>
              <a:t> </a:t>
            </a:r>
            <a:endParaRPr lang="en-GB" sz="44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5A35F6-3814-D248-AA3C-C5941066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31" y="3178414"/>
            <a:ext cx="6012000" cy="2198656"/>
          </a:xfrm>
        </p:spPr>
        <p:txBody>
          <a:bodyPr>
            <a:normAutofit/>
          </a:bodyPr>
          <a:lstStyle/>
          <a:p>
            <a:r>
              <a:rPr lang="en-NO" sz="3200" dirty="0"/>
              <a:t>Laura A. Janda</a:t>
            </a:r>
          </a:p>
          <a:p>
            <a:r>
              <a:rPr lang="en-NO" sz="3200" dirty="0"/>
              <a:t>Anna Endresen</a:t>
            </a:r>
          </a:p>
        </p:txBody>
      </p:sp>
      <p:pic>
        <p:nvPicPr>
          <p:cNvPr id="7" name="Picture 6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7C1FBD6-4074-184E-947C-5E7AE331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267" y="3679587"/>
            <a:ext cx="2384733" cy="3178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18681-94C3-9C48-A22D-F7AADFE8890C}"/>
              </a:ext>
            </a:extLst>
          </p:cNvPr>
          <p:cNvSpPr txBox="1"/>
          <p:nvPr/>
        </p:nvSpPr>
        <p:spPr>
          <a:xfrm>
            <a:off x="9949155" y="6457890"/>
            <a:ext cx="210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Endresen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5C50-12BC-CA4C-9B3D-F3CE962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NO" dirty="0"/>
              <a:t>For Learners: </a:t>
            </a:r>
            <a:br>
              <a:rPr lang="en-NO" dirty="0"/>
            </a:br>
            <a:r>
              <a:rPr lang="en-NO" dirty="0"/>
              <a:t>Filling in the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4389-E755-804F-BFEF-BABA1EBE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NO" dirty="0"/>
              <a:t>Dictionaries, grammars, and textbooks focus primarily on lexemes, lexicalized idioms, inflectional paradigms,and grammatical patterns</a:t>
            </a:r>
          </a:p>
          <a:p>
            <a:r>
              <a:rPr lang="en-NO" b="1" dirty="0"/>
              <a:t>Multi-word expressions with open slots</a:t>
            </a:r>
            <a:r>
              <a:rPr lang="en-NO" dirty="0"/>
              <a:t> are less reliably represented in standard resources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B6EC5C-C42F-7141-9586-96FB68B97DE4}"/>
              </a:ext>
            </a:extLst>
          </p:cNvPr>
          <p:cNvGrpSpPr/>
          <p:nvPr/>
        </p:nvGrpSpPr>
        <p:grpSpPr>
          <a:xfrm>
            <a:off x="5696607" y="-138278"/>
            <a:ext cx="6608129" cy="7106637"/>
            <a:chOff x="5696607" y="-138278"/>
            <a:chExt cx="6608129" cy="710663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7AA439-D4AA-2F48-A90A-5F199504E498}"/>
                </a:ext>
              </a:extLst>
            </p:cNvPr>
            <p:cNvGrpSpPr/>
            <p:nvPr/>
          </p:nvGrpSpPr>
          <p:grpSpPr>
            <a:xfrm>
              <a:off x="5696607" y="-138278"/>
              <a:ext cx="6608129" cy="6996278"/>
              <a:chOff x="6284936" y="-138278"/>
              <a:chExt cx="6019800" cy="579364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37C9801-AB66-F541-ACB9-72C85752C3BA}"/>
                  </a:ext>
                </a:extLst>
              </p:cNvPr>
              <p:cNvGrpSpPr/>
              <p:nvPr/>
            </p:nvGrpSpPr>
            <p:grpSpPr>
              <a:xfrm>
                <a:off x="6284936" y="-113472"/>
                <a:ext cx="6019800" cy="5768837"/>
                <a:chOff x="6172200" y="-113472"/>
                <a:chExt cx="6019800" cy="5768837"/>
              </a:xfrm>
            </p:grpSpPr>
            <p:pic>
              <p:nvPicPr>
                <p:cNvPr id="2050" name="Picture 2" descr="The Cracks are Widening… and We are All Falling Through | The Contrary  Perspective">
                  <a:extLst>
                    <a:ext uri="{FF2B5EF4-FFF2-40B4-BE49-F238E27FC236}">
                      <a16:creationId xmlns:a16="http://schemas.microsoft.com/office/drawing/2014/main" id="{2C9C234A-EFFF-E449-8605-BBE780FAB7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108"/>
                <a:stretch/>
              </p:blipFill>
              <p:spPr bwMode="auto">
                <a:xfrm>
                  <a:off x="6172200" y="-113472"/>
                  <a:ext cx="6019800" cy="5768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32C0F84-9AB8-9E41-A32F-A39CB342345A}"/>
                    </a:ext>
                  </a:extLst>
                </p:cNvPr>
                <p:cNvSpPr txBox="1"/>
                <p:nvPr/>
              </p:nvSpPr>
              <p:spPr>
                <a:xfrm>
                  <a:off x="7815184" y="4761431"/>
                  <a:ext cx="131478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b="1" dirty="0"/>
                    <a:t>REFERENCE </a:t>
                  </a:r>
                </a:p>
                <a:p>
                  <a:r>
                    <a:rPr lang="en-NO" b="1" dirty="0"/>
                    <a:t>GRAMMAR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211FB2-18EF-DA4B-8203-B66777FAA684}"/>
                    </a:ext>
                  </a:extLst>
                </p:cNvPr>
                <p:cNvSpPr txBox="1"/>
                <p:nvPr/>
              </p:nvSpPr>
              <p:spPr>
                <a:xfrm rot="1838298">
                  <a:off x="9565704" y="4428611"/>
                  <a:ext cx="1382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b="1" dirty="0"/>
                    <a:t>DICTIONARY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B5A7D7-7C2F-AC4A-8BC8-33D99628EA35}"/>
                    </a:ext>
                  </a:extLst>
                </p:cNvPr>
                <p:cNvSpPr txBox="1"/>
                <p:nvPr/>
              </p:nvSpPr>
              <p:spPr>
                <a:xfrm rot="21015385">
                  <a:off x="6252803" y="3551445"/>
                  <a:ext cx="11063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600" b="1" dirty="0"/>
                    <a:t>TEXTBOOK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DB9A66-7A25-CA4D-ACA4-C4EBAEBACF96}"/>
                    </a:ext>
                  </a:extLst>
                </p:cNvPr>
                <p:cNvSpPr txBox="1"/>
                <p:nvPr/>
              </p:nvSpPr>
              <p:spPr>
                <a:xfrm>
                  <a:off x="8373670" y="3780400"/>
                  <a:ext cx="7264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200" b="1" dirty="0"/>
                    <a:t>PHRASE </a:t>
                  </a:r>
                </a:p>
                <a:p>
                  <a:r>
                    <a:rPr lang="en-NO" sz="1200" b="1" dirty="0"/>
                    <a:t>BOOK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2BDFC6-578F-B047-AA0D-42DEE13A2E22}"/>
                    </a:ext>
                  </a:extLst>
                </p:cNvPr>
                <p:cNvSpPr txBox="1"/>
                <p:nvPr/>
              </p:nvSpPr>
              <p:spPr>
                <a:xfrm rot="970530">
                  <a:off x="10669717" y="3871701"/>
                  <a:ext cx="9598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O" sz="1400" b="1" dirty="0"/>
                    <a:t>GLOSSARY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3718D5-1846-2D46-93F0-8CA026FC15FF}"/>
                    </a:ext>
                  </a:extLst>
                </p:cNvPr>
                <p:cNvSpPr txBox="1"/>
                <p:nvPr/>
              </p:nvSpPr>
              <p:spPr>
                <a:xfrm>
                  <a:off x="8070574" y="556591"/>
                  <a:ext cx="2575272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NO" sz="1700" dirty="0"/>
                    <a:t>It seems that a few things </a:t>
                  </a:r>
                </a:p>
                <a:p>
                  <a:r>
                    <a:rPr lang="en-NO" sz="1700" dirty="0"/>
                    <a:t>just fall through the cracks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EC02D4-242C-4648-8EBC-C19F42B5157B}"/>
                  </a:ext>
                </a:extLst>
              </p:cNvPr>
              <p:cNvSpPr/>
              <p:nvPr/>
            </p:nvSpPr>
            <p:spPr>
              <a:xfrm>
                <a:off x="6284936" y="-138278"/>
                <a:ext cx="147645" cy="290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43A962-7E5D-024D-869A-80D784DFE540}"/>
                </a:ext>
              </a:extLst>
            </p:cNvPr>
            <p:cNvSpPr/>
            <p:nvPr/>
          </p:nvSpPr>
          <p:spPr>
            <a:xfrm>
              <a:off x="5707117" y="3342290"/>
              <a:ext cx="105104" cy="362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9707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E9D9-11F5-0041-AFB7-76887890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Examples of </a:t>
            </a:r>
            <a:br>
              <a:rPr lang="en-NO" dirty="0"/>
            </a:br>
            <a:r>
              <a:rPr lang="en-NO" dirty="0"/>
              <a:t>R</a:t>
            </a:r>
            <a:r>
              <a:rPr lang="en-GB" dirty="0"/>
              <a:t>u</a:t>
            </a:r>
            <a:r>
              <a:rPr lang="en-NO" dirty="0"/>
              <a:t>ssian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E0B1-18F7-D94C-BE20-02831276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morphemes</a:t>
            </a:r>
          </a:p>
          <a:p>
            <a:pPr marL="457200" lvl="1" indent="0">
              <a:buNone/>
            </a:pPr>
            <a:r>
              <a:rPr lang="en-NO" i="1" dirty="0"/>
              <a:t>-t’</a:t>
            </a:r>
            <a:r>
              <a:rPr lang="en-NO" dirty="0"/>
              <a:t> = INF</a:t>
            </a:r>
          </a:p>
          <a:p>
            <a:r>
              <a:rPr lang="en-NO" dirty="0"/>
              <a:t>lexemes</a:t>
            </a:r>
          </a:p>
          <a:p>
            <a:pPr marL="457200" lvl="1" indent="0">
              <a:buNone/>
            </a:pPr>
            <a:r>
              <a:rPr lang="nb-NO" i="1" dirty="0" err="1"/>
              <a:t>tanceva</a:t>
            </a:r>
            <a:r>
              <a:rPr lang="en-NO" i="1" dirty="0"/>
              <a:t>t’</a:t>
            </a:r>
            <a:r>
              <a:rPr lang="en-NO" dirty="0"/>
              <a:t> ‘dance’</a:t>
            </a:r>
          </a:p>
          <a:p>
            <a:r>
              <a:rPr lang="en-NO" dirty="0"/>
              <a:t>multi-word idioms where all slots are fixed</a:t>
            </a:r>
          </a:p>
          <a:p>
            <a:pPr marL="457200" lvl="1" indent="0">
              <a:buNone/>
            </a:pPr>
            <a:r>
              <a:rPr lang="en-NO" i="1" dirty="0"/>
              <a:t>tancevat’ ot Adama </a:t>
            </a:r>
            <a:r>
              <a:rPr lang="en-NO" dirty="0"/>
              <a:t>‘start from the very beginning’</a:t>
            </a:r>
          </a:p>
          <a:p>
            <a:r>
              <a:rPr lang="en-NO" b="1" dirty="0"/>
              <a:t>multi-word expressions with open slots</a:t>
            </a:r>
            <a:endParaRPr lang="ru-RU" b="1" dirty="0"/>
          </a:p>
          <a:p>
            <a:pPr marL="457200" lvl="1" indent="0">
              <a:buNone/>
            </a:pPr>
            <a:r>
              <a:rPr lang="en-GB" dirty="0"/>
              <a:t>VP </a:t>
            </a:r>
            <a:r>
              <a:rPr lang="nb-NO" dirty="0"/>
              <a:t>pod</a:t>
            </a:r>
            <a:r>
              <a:rPr lang="ru-RU" dirty="0"/>
              <a:t> </a:t>
            </a:r>
            <a:r>
              <a:rPr lang="en-GB" dirty="0"/>
              <a:t>NP-</a:t>
            </a:r>
            <a:r>
              <a:rPr lang="en-GB" dirty="0" err="1"/>
              <a:t>Acc</a:t>
            </a:r>
            <a:r>
              <a:rPr lang="en-GB" dirty="0"/>
              <a:t> </a:t>
            </a:r>
          </a:p>
          <a:p>
            <a:pPr marL="457200" lvl="1" indent="0">
              <a:buNone/>
            </a:pPr>
            <a:r>
              <a:rPr lang="nb-NO" i="1" dirty="0"/>
              <a:t>Ona </a:t>
            </a:r>
            <a:r>
              <a:rPr lang="nb-NO" i="1" dirty="0" err="1"/>
              <a:t>tancevala</a:t>
            </a:r>
            <a:r>
              <a:rPr lang="nb-NO" i="1" dirty="0"/>
              <a:t> pod </a:t>
            </a:r>
            <a:r>
              <a:rPr lang="nb-NO" i="1" dirty="0" err="1"/>
              <a:t>muzyku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She</a:t>
            </a:r>
            <a:r>
              <a:rPr lang="nb-NO" dirty="0"/>
              <a:t> </a:t>
            </a:r>
            <a:r>
              <a:rPr lang="nb-NO" dirty="0" err="1"/>
              <a:t>danced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music</a:t>
            </a:r>
            <a:r>
              <a:rPr lang="nb-NO" dirty="0"/>
              <a:t>’</a:t>
            </a:r>
            <a:endParaRPr lang="en-NO" dirty="0"/>
          </a:p>
          <a:p>
            <a:r>
              <a:rPr lang="en-NO" dirty="0"/>
              <a:t>larger discourse units</a:t>
            </a:r>
          </a:p>
        </p:txBody>
      </p:sp>
      <p:pic>
        <p:nvPicPr>
          <p:cNvPr id="3074" name="Picture 2" descr="woman dancing avatar character 660590 - Download Free Vectors, Clipart  Graphics &amp; Vector Art">
            <a:extLst>
              <a:ext uri="{FF2B5EF4-FFF2-40B4-BE49-F238E27FC236}">
                <a16:creationId xmlns:a16="http://schemas.microsoft.com/office/drawing/2014/main" id="{DF903B95-B642-AF4A-B3FD-7BB83CA92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/>
          <a:stretch/>
        </p:blipFill>
        <p:spPr bwMode="auto">
          <a:xfrm>
            <a:off x="7921487" y="0"/>
            <a:ext cx="5244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298A9EB-FFB6-5544-8D9D-643CC0FD8192}"/>
              </a:ext>
            </a:extLst>
          </p:cNvPr>
          <p:cNvSpPr/>
          <p:nvPr/>
        </p:nvSpPr>
        <p:spPr>
          <a:xfrm>
            <a:off x="8078857" y="4441801"/>
            <a:ext cx="4113144" cy="1808922"/>
          </a:xfrm>
          <a:prstGeom prst="wedgeRoundRectCallout">
            <a:avLst>
              <a:gd name="adj1" fmla="val -76431"/>
              <a:gd name="adj2" fmla="val -45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Our project focuses mainly on this type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1486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EEA-29BB-CD45-A435-C0DD265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How we built our constructicon</a:t>
            </a:r>
          </a:p>
        </p:txBody>
      </p:sp>
      <p:pic>
        <p:nvPicPr>
          <p:cNvPr id="6" name="Picture 5" descr="Chart, timeline&#10;&#10;Description automatically generated">
            <a:extLst>
              <a:ext uri="{FF2B5EF4-FFF2-40B4-BE49-F238E27FC236}">
                <a16:creationId xmlns:a16="http://schemas.microsoft.com/office/drawing/2014/main" id="{3CFDE0F8-8CD2-A64C-AFBE-2E76D05A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018"/>
            <a:ext cx="12192000" cy="3609963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11D6DA1-2483-7F4E-A878-CF4FB12DB639}"/>
              </a:ext>
            </a:extLst>
          </p:cNvPr>
          <p:cNvSpPr/>
          <p:nvPr/>
        </p:nvSpPr>
        <p:spPr>
          <a:xfrm>
            <a:off x="231228" y="5318234"/>
            <a:ext cx="3668110" cy="1345325"/>
          </a:xfrm>
          <a:prstGeom prst="wedgeRoundRectCallout">
            <a:avLst>
              <a:gd name="adj1" fmla="val -4468"/>
              <a:gd name="adj2" fmla="val -72656"/>
              <a:gd name="adj3" fmla="val 16667"/>
            </a:avLst>
          </a:prstGeom>
          <a:solidFill>
            <a:srgbClr val="D86E30"/>
          </a:solidFill>
          <a:ln>
            <a:solidFill>
              <a:srgbClr val="D8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Manual collection from textbooks, scholarly literature, crowdsourcing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35D544D-F016-2545-B627-ABFBFFBCE401}"/>
              </a:ext>
            </a:extLst>
          </p:cNvPr>
          <p:cNvSpPr/>
          <p:nvPr/>
        </p:nvSpPr>
        <p:spPr>
          <a:xfrm>
            <a:off x="3999187" y="5323489"/>
            <a:ext cx="3668110" cy="1345325"/>
          </a:xfrm>
          <a:prstGeom prst="wedgeRoundRectCallout">
            <a:avLst>
              <a:gd name="adj1" fmla="val -43436"/>
              <a:gd name="adj2" fmla="val -7187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Extraction from dialogs, spoken discourse, and RNC collocations</a:t>
            </a:r>
          </a:p>
          <a:p>
            <a:pPr algn="ctr"/>
            <a:r>
              <a:rPr lang="en-NO" dirty="0">
                <a:solidFill>
                  <a:schemeClr val="tx1"/>
                </a:solidFill>
              </a:rPr>
              <a:t>Classification of syntactic &amp; semantic types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9F47779-E8F7-FE43-86C0-1A70F74AB204}"/>
              </a:ext>
            </a:extLst>
          </p:cNvPr>
          <p:cNvSpPr/>
          <p:nvPr/>
        </p:nvSpPr>
        <p:spPr>
          <a:xfrm>
            <a:off x="7767146" y="5318234"/>
            <a:ext cx="3668110" cy="1345325"/>
          </a:xfrm>
          <a:prstGeom prst="wedgeRoundRectCallout">
            <a:avLst>
              <a:gd name="adj1" fmla="val -58909"/>
              <a:gd name="adj2" fmla="val -71094"/>
              <a:gd name="adj3" fmla="val 16667"/>
            </a:avLst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tx1"/>
                </a:solidFill>
              </a:rPr>
              <a:t>Searches for synonyms, antonyms and anchor words based on semantic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2471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7F9D-264A-A546-9B5B-2D8D1C6B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3AD9-6DD3-FF4D-9D04-DECC1CFC6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42726" cy="1325563"/>
          </a:xfrm>
        </p:spPr>
        <p:txBody>
          <a:bodyPr>
            <a:noAutofit/>
          </a:bodyPr>
          <a:lstStyle/>
          <a:p>
            <a:r>
              <a:rPr lang="en-US" sz="2200" dirty="0"/>
              <a:t>How exactly to turn a list of collected items into a structured inventory?</a:t>
            </a:r>
          </a:p>
          <a:p>
            <a:r>
              <a:rPr lang="en-US" sz="2200" dirty="0"/>
              <a:t>This is a practical challenge that all existing constructicons face.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1484A-7D03-3F47-861E-7DB60000C54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355972" y="1592166"/>
            <a:ext cx="1965451" cy="1774803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866D8-5400-6347-AD56-E96FE47C6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234" t="11237" r="12091" b="6659"/>
          <a:stretch/>
        </p:blipFill>
        <p:spPr>
          <a:xfrm>
            <a:off x="9175743" y="1585090"/>
            <a:ext cx="1965451" cy="1738312"/>
          </a:xfrm>
          <a:prstGeom prst="rect">
            <a:avLst/>
          </a:prstGeom>
          <a:ln>
            <a:noFill/>
          </a:ln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E8743A18-E495-2642-BA65-ECABD490793D}"/>
              </a:ext>
            </a:extLst>
          </p:cNvPr>
          <p:cNvSpPr/>
          <p:nvPr/>
        </p:nvSpPr>
        <p:spPr>
          <a:xfrm rot="16200000">
            <a:off x="8345378" y="1974582"/>
            <a:ext cx="709863" cy="75777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E43A3-0E57-3B4B-81F0-8CE49510ACA0}"/>
              </a:ext>
            </a:extLst>
          </p:cNvPr>
          <p:cNvSpPr/>
          <p:nvPr/>
        </p:nvSpPr>
        <p:spPr>
          <a:xfrm>
            <a:off x="838200" y="3630553"/>
            <a:ext cx="106839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Other constructicons are closely connected to a FrameNet resource and focus on verb argument constructions.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FrameNet has been suggested as an alternative (Fillmore and Atkins 1992; Fillmore et al. 2012).</a:t>
            </a:r>
            <a:endParaRPr lang="en-NO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In other constructicons, constructions are classified semantically according frames they envoke (</a:t>
            </a:r>
            <a:r>
              <a:rPr lang="en-NO" sz="2200" dirty="0"/>
              <a:t>Ohara</a:t>
            </a:r>
            <a:r>
              <a:rPr lang="en-US" sz="2200" dirty="0"/>
              <a:t> 2014, 2018; Boas et al. 2016; Torrent et al. 2014, Lee-Goldman &amp; Petruck 2018</a:t>
            </a:r>
            <a:r>
              <a:rPr lang="en-NO" sz="2200" dirty="0"/>
              <a:t>)</a:t>
            </a:r>
            <a:r>
              <a:rPr lang="en-US" sz="2200" dirty="0"/>
              <a:t>.</a:t>
            </a:r>
            <a:endParaRPr lang="en-NO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D52BC-3671-F245-9552-904C9DC4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321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1960" cy="1325563"/>
          </a:xfrm>
        </p:spPr>
        <p:txBody>
          <a:bodyPr/>
          <a:lstStyle/>
          <a:p>
            <a:r>
              <a:rPr lang="en-NO" dirty="0"/>
              <a:t>Why frame semantics </a:t>
            </a:r>
            <a:br>
              <a:rPr lang="en-NO" dirty="0"/>
            </a:br>
            <a:r>
              <a:rPr lang="en-NO" dirty="0"/>
              <a:t>is not enough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AA48F0-EC48-EE46-83AA-A6125EF0A5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59469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7EB1D3-DB32-AF42-991D-90B2B85C31C7}"/>
              </a:ext>
            </a:extLst>
          </p:cNvPr>
          <p:cNvSpPr/>
          <p:nvPr/>
        </p:nvSpPr>
        <p:spPr>
          <a:xfrm>
            <a:off x="6895918" y="641112"/>
            <a:ext cx="499763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/>
              <a:t>Frame</a:t>
            </a:r>
            <a:r>
              <a:rPr lang="nb-NO" sz="2200" dirty="0"/>
              <a:t> </a:t>
            </a:r>
            <a:r>
              <a:rPr lang="nb-NO" sz="2200" dirty="0" err="1"/>
              <a:t>semantics</a:t>
            </a:r>
            <a:r>
              <a:rPr lang="nb-NO" sz="2200" dirty="0"/>
              <a:t> </a:t>
            </a:r>
            <a:r>
              <a:rPr lang="nb-NO" sz="2200" dirty="0" err="1"/>
              <a:t>focuses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Predicate</a:t>
            </a:r>
            <a:r>
              <a:rPr lang="nb-NO" sz="2200" dirty="0"/>
              <a:t> Argument </a:t>
            </a:r>
            <a:r>
              <a:rPr lang="nb-NO" sz="2200" dirty="0" err="1"/>
              <a:t>constructions</a:t>
            </a:r>
            <a:r>
              <a:rPr lang="nb-NO" sz="2200" dirty="0"/>
              <a:t>, </a:t>
            </a:r>
            <a:r>
              <a:rPr lang="nb-NO" sz="2200" dirty="0" err="1"/>
              <a:t>which</a:t>
            </a:r>
            <a:r>
              <a:rPr lang="nb-NO" sz="2200" dirty="0"/>
              <a:t> </a:t>
            </a:r>
            <a:r>
              <a:rPr lang="nb-NO" sz="2200" dirty="0" err="1"/>
              <a:t>constitute</a:t>
            </a:r>
            <a:r>
              <a:rPr lang="nb-NO" sz="2200" dirty="0"/>
              <a:t> only 8% (184 items)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our</a:t>
            </a:r>
            <a:r>
              <a:rPr lang="nb-NO" sz="2200" dirty="0"/>
              <a:t>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Our </a:t>
            </a:r>
            <a:r>
              <a:rPr lang="nb-NO" sz="2200" dirty="0" err="1"/>
              <a:t>Constructicon</a:t>
            </a:r>
            <a:r>
              <a:rPr lang="nb-NO" sz="2200" dirty="0"/>
              <a:t> </a:t>
            </a:r>
            <a:r>
              <a:rPr lang="nb-NO" sz="2200" dirty="0" err="1"/>
              <a:t>includes</a:t>
            </a:r>
            <a:r>
              <a:rPr lang="nb-NO" sz="2200" dirty="0"/>
              <a:t> a </a:t>
            </a:r>
            <a:r>
              <a:rPr lang="nb-NO" sz="2200" dirty="0" err="1"/>
              <a:t>larger</a:t>
            </a:r>
            <a:r>
              <a:rPr lang="nb-NO" sz="2200" dirty="0"/>
              <a:t> </a:t>
            </a:r>
            <a:r>
              <a:rPr lang="nb-NO" sz="2200" dirty="0" err="1"/>
              <a:t>variety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conventionalized</a:t>
            </a:r>
            <a:r>
              <a:rPr lang="nb-NO" sz="2200" dirty="0"/>
              <a:t> form-</a:t>
            </a:r>
            <a:r>
              <a:rPr lang="nb-NO" sz="2200" dirty="0" err="1"/>
              <a:t>meaning</a:t>
            </a:r>
            <a:r>
              <a:rPr lang="nb-NO" sz="2200" dirty="0"/>
              <a:t> </a:t>
            </a:r>
            <a:r>
              <a:rPr lang="nb-NO" sz="2200" dirty="0" err="1"/>
              <a:t>pairings</a:t>
            </a:r>
            <a:r>
              <a:rPr lang="nb-NO" sz="2200" dirty="0"/>
              <a:t> </a:t>
            </a:r>
            <a:r>
              <a:rPr lang="nb-NO" sz="2200" dirty="0" err="1"/>
              <a:t>that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be </a:t>
            </a:r>
            <a:r>
              <a:rPr lang="nb-NO" sz="2200" dirty="0" err="1"/>
              <a:t>understood</a:t>
            </a:r>
            <a:r>
              <a:rPr lang="nb-NO" sz="2200" dirty="0"/>
              <a:t> as an </a:t>
            </a:r>
            <a:r>
              <a:rPr lang="nb-NO" sz="2200" dirty="0" err="1"/>
              <a:t>early</a:t>
            </a:r>
            <a:r>
              <a:rPr lang="nb-NO" sz="2200" dirty="0"/>
              <a:t> stage in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process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grammaticalization</a:t>
            </a:r>
            <a:r>
              <a:rPr lang="nb-NO" sz="2200" dirty="0"/>
              <a:t>, in </a:t>
            </a:r>
            <a:r>
              <a:rPr lang="nb-NO" sz="2200" dirty="0" err="1"/>
              <a:t>which</a:t>
            </a:r>
            <a:r>
              <a:rPr lang="nb-NO" sz="2200" dirty="0"/>
              <a:t> </a:t>
            </a:r>
            <a:r>
              <a:rPr lang="nb-NO" sz="2200" dirty="0" err="1"/>
              <a:t>quasigramatical</a:t>
            </a:r>
            <a:r>
              <a:rPr lang="nb-NO" sz="2200" dirty="0"/>
              <a:t> </a:t>
            </a:r>
            <a:r>
              <a:rPr lang="nb-NO" sz="2200" dirty="0" err="1"/>
              <a:t>meanings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distributed</a:t>
            </a:r>
            <a:r>
              <a:rPr lang="nb-NO" sz="2200" dirty="0"/>
              <a:t> </a:t>
            </a:r>
            <a:r>
              <a:rPr lang="nb-NO" sz="2200" dirty="0" err="1"/>
              <a:t>across</a:t>
            </a:r>
            <a:r>
              <a:rPr lang="nb-NO" sz="2200" dirty="0"/>
              <a:t> </a:t>
            </a:r>
            <a:r>
              <a:rPr lang="nb-NO" sz="2200" dirty="0" err="1"/>
              <a:t>constructions</a:t>
            </a:r>
            <a:r>
              <a:rPr lang="nb-NO" sz="2200" dirty="0"/>
              <a:t> and </a:t>
            </a:r>
            <a:r>
              <a:rPr lang="nb-NO" sz="2200" dirty="0" err="1"/>
              <a:t>their</a:t>
            </a:r>
            <a:r>
              <a:rPr lang="nb-NO" sz="2200" dirty="0"/>
              <a:t> (</a:t>
            </a:r>
            <a:r>
              <a:rPr lang="nb-NO" sz="2200" dirty="0" err="1"/>
              <a:t>partially</a:t>
            </a:r>
            <a:r>
              <a:rPr lang="nb-NO" sz="2200" dirty="0"/>
              <a:t> </a:t>
            </a:r>
            <a:r>
              <a:rPr lang="nb-NO" sz="2200" dirty="0" err="1"/>
              <a:t>bleached</a:t>
            </a:r>
            <a:r>
              <a:rPr lang="nb-NO" sz="2200" dirty="0"/>
              <a:t>) </a:t>
            </a:r>
            <a:r>
              <a:rPr lang="nb-NO" sz="2200" dirty="0" err="1"/>
              <a:t>anchor</a:t>
            </a:r>
            <a:r>
              <a:rPr lang="nb-NO" sz="2200" dirty="0"/>
              <a:t> </a:t>
            </a:r>
            <a:r>
              <a:rPr lang="nb-NO" sz="2200" dirty="0" err="1"/>
              <a:t>words</a:t>
            </a: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/>
              <a:t>Classification</a:t>
            </a:r>
            <a:r>
              <a:rPr lang="nb-NO" sz="2200" dirty="0"/>
              <a:t> rests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various</a:t>
            </a:r>
            <a:r>
              <a:rPr lang="nb-NO" sz="2200" dirty="0"/>
              <a:t> </a:t>
            </a:r>
            <a:r>
              <a:rPr lang="nb-NO" sz="2200" dirty="0" err="1"/>
              <a:t>classifications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Universal </a:t>
            </a:r>
            <a:r>
              <a:rPr lang="nb-NO" sz="2200" dirty="0" err="1"/>
              <a:t>grammatical</a:t>
            </a:r>
            <a:r>
              <a:rPr lang="nb-NO" sz="2200" dirty="0"/>
              <a:t> </a:t>
            </a:r>
            <a:r>
              <a:rPr lang="nb-NO" sz="2200" dirty="0" err="1"/>
              <a:t>inventory</a:t>
            </a:r>
            <a:r>
              <a:rPr lang="nb-NO" sz="2200" dirty="0"/>
              <a:t>  </a:t>
            </a:r>
            <a:r>
              <a:rPr lang="nb-NO" sz="2200" dirty="0" err="1"/>
              <a:t>discussed</a:t>
            </a:r>
            <a:r>
              <a:rPr lang="nb-NO" sz="2200" dirty="0"/>
              <a:t> in a </a:t>
            </a:r>
            <a:r>
              <a:rPr lang="nb-NO" sz="2200" dirty="0" err="1"/>
              <a:t>wide</a:t>
            </a:r>
            <a:r>
              <a:rPr lang="nb-NO" sz="2200" dirty="0"/>
              <a:t> range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typological</a:t>
            </a:r>
            <a:r>
              <a:rPr lang="nb-NO" sz="2200" dirty="0"/>
              <a:t> studies  (cf. </a:t>
            </a:r>
            <a:r>
              <a:rPr lang="nb-NO" sz="2200" dirty="0" err="1"/>
              <a:t>Bybee</a:t>
            </a:r>
            <a:r>
              <a:rPr lang="nb-NO" sz="2200" dirty="0"/>
              <a:t> et al 1994, </a:t>
            </a:r>
            <a:r>
              <a:rPr lang="nb-NO" sz="2200" dirty="0" err="1"/>
              <a:t>Melchuk</a:t>
            </a:r>
            <a:r>
              <a:rPr lang="nb-NO" sz="2200" dirty="0"/>
              <a:t> 1993-2000).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48C7F-F11F-9743-A5AD-5BE1B65C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270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9690-4E87-2140-8F97-9BF082DE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Bottom up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05E7-8911-BB4B-B31A-3477D266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390"/>
            <a:ext cx="10515600" cy="4696258"/>
          </a:xfrm>
        </p:spPr>
        <p:txBody>
          <a:bodyPr/>
          <a:lstStyle/>
          <a:p>
            <a:r>
              <a:rPr lang="en-NO" dirty="0"/>
              <a:t>Our aim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O" dirty="0"/>
              <a:t>to analyze constructions on their own terms, allowing patterns to emerge from the data</a:t>
            </a:r>
            <a:r>
              <a:rPr lang="ru-RU" dirty="0"/>
              <a:t>, </a:t>
            </a:r>
            <a:r>
              <a:rPr lang="en-NO" dirty="0"/>
              <a:t>not imposing other models</a:t>
            </a:r>
          </a:p>
          <a:p>
            <a:r>
              <a:rPr lang="en-NO" dirty="0"/>
              <a:t>Methodology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 annotated individual constructions by assigning semantic tags that capture relevant aspects of their meaning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annotation of constructions was carried out by a panel of three native speakers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taggers worked together as a team</a:t>
            </a:r>
            <a:r>
              <a:rPr lang="en-NO" dirty="0"/>
              <a:t> </a:t>
            </a:r>
            <a:r>
              <a:rPr lang="en-US" dirty="0"/>
              <a:t>over a long period of time</a:t>
            </a:r>
            <a:endParaRPr lang="en-NO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Reaching a consensus about annotation of each construction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29D14-5822-C54F-B5AB-32943ED7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066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63608-5866-BF42-A603-946E8817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Semantic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C418F-BAAA-3D42-A372-104267B9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E6417E3-0D25-EF43-BAD1-3CB086E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68" y="854803"/>
            <a:ext cx="9529452" cy="571574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30CD46C-C96B-674D-A440-5289094E3482}"/>
              </a:ext>
            </a:extLst>
          </p:cNvPr>
          <p:cNvSpPr/>
          <p:nvPr/>
        </p:nvSpPr>
        <p:spPr>
          <a:xfrm>
            <a:off x="9836098" y="1058408"/>
            <a:ext cx="2299115" cy="2251521"/>
          </a:xfrm>
          <a:prstGeom prst="wedgeRoundRectCallout">
            <a:avLst>
              <a:gd name="adj1" fmla="val -63870"/>
              <a:gd name="adj2" fmla="val -18581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>
                <a:latin typeface="Calibri" panose="020F0502020204030204" pitchFamily="34" charset="0"/>
                <a:cs typeface="Calibri" panose="020F0502020204030204" pitchFamily="34" charset="0"/>
              </a:rPr>
              <a:t>A visualization of 55 semantic types of constructions groupped into subclasses and  classe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x-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230CD46C-C96B-674D-A440-5289094E3482}"/>
              </a:ext>
            </a:extLst>
          </p:cNvPr>
          <p:cNvSpPr/>
          <p:nvPr/>
        </p:nvSpPr>
        <p:spPr>
          <a:xfrm>
            <a:off x="9836098" y="3378573"/>
            <a:ext cx="2299115" cy="957655"/>
          </a:xfrm>
          <a:prstGeom prst="wedgeRoundRectCallout">
            <a:avLst>
              <a:gd name="adj1" fmla="val -48940"/>
              <a:gd name="adj2" fmla="val -19611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182</a:t>
            </a:r>
            <a:r>
              <a:rPr lang="x-none">
                <a:latin typeface="Calibri" panose="020F0502020204030204" pitchFamily="34" charset="0"/>
                <a:cs typeface="Calibri" panose="020F0502020204030204" pitchFamily="34" charset="0"/>
              </a:rPr>
              <a:t> semantic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</a:t>
            </a:r>
            <a:r>
              <a:rPr lang="x-none">
                <a:latin typeface="Calibri" panose="020F0502020204030204" pitchFamily="34" charset="0"/>
                <a:cs typeface="Calibri" panose="020F0502020204030204" pitchFamily="34" charset="0"/>
              </a:rPr>
              <a:t>types of constructions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7A7D13-CCAB-344D-BFDE-ED322D0D2AB5}"/>
              </a:ext>
            </a:extLst>
          </p:cNvPr>
          <p:cNvSpPr txBox="1">
            <a:spLocks/>
          </p:cNvSpPr>
          <p:nvPr/>
        </p:nvSpPr>
        <p:spPr>
          <a:xfrm>
            <a:off x="292065" y="332537"/>
            <a:ext cx="11843147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O" sz="3200"/>
              <a:t>Semantic types of constructions grouped into classes and subclasses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0996B-C737-FE47-8A4B-90488049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60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48329B0-8D4B-4A46-9B3D-62775BBE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8" y="1282231"/>
            <a:ext cx="8696767" cy="52162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 txBox="1">
            <a:spLocks/>
          </p:cNvSpPr>
          <p:nvPr/>
        </p:nvSpPr>
        <p:spPr>
          <a:xfrm>
            <a:off x="126755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6338CE-F8EA-D645-95A1-256919AAAA4A}"/>
              </a:ext>
            </a:extLst>
          </p:cNvPr>
          <p:cNvSpPr txBox="1">
            <a:spLocks/>
          </p:cNvSpPr>
          <p:nvPr/>
        </p:nvSpPr>
        <p:spPr>
          <a:xfrm>
            <a:off x="1267551" y="539328"/>
            <a:ext cx="10086249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1. Semantic class Qualia </a:t>
            </a:r>
            <a:endParaRPr lang="x-non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2B397-529A-5741-9C5A-6485FE0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18</a:t>
            </a:fld>
            <a:endParaRPr lang="en-NO"/>
          </a:p>
        </p:txBody>
      </p:sp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5814F743-D746-E245-AB9C-D4CD8CD7CD69}"/>
              </a:ext>
            </a:extLst>
          </p:cNvPr>
          <p:cNvSpPr/>
          <p:nvPr/>
        </p:nvSpPr>
        <p:spPr>
          <a:xfrm>
            <a:off x="9086938" y="1338565"/>
            <a:ext cx="23846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— constructions that describe the properties of the given objective physical world, external to the speaker</a:t>
            </a:r>
            <a:endParaRPr lang="ru-RU" sz="2400" dirty="0"/>
          </a:p>
        </p:txBody>
      </p:sp>
      <p:sp>
        <p:nvSpPr>
          <p:cNvPr id="16" name="Рамка 7">
            <a:extLst>
              <a:ext uri="{FF2B5EF4-FFF2-40B4-BE49-F238E27FC236}">
                <a16:creationId xmlns:a16="http://schemas.microsoft.com/office/drawing/2014/main" id="{37EA07B3-C49E-3A46-B9AA-FD4969FEAC10}"/>
              </a:ext>
            </a:extLst>
          </p:cNvPr>
          <p:cNvSpPr/>
          <p:nvPr/>
        </p:nvSpPr>
        <p:spPr>
          <a:xfrm>
            <a:off x="408848" y="1265197"/>
            <a:ext cx="8671567" cy="2677656"/>
          </a:xfrm>
          <a:prstGeom prst="frame">
            <a:avLst>
              <a:gd name="adj1" fmla="val 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6B5878D-012D-6D48-95DC-61E8DFCC3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9" y="1293250"/>
            <a:ext cx="8707869" cy="52229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 txBox="1">
            <a:spLocks/>
          </p:cNvSpPr>
          <p:nvPr/>
        </p:nvSpPr>
        <p:spPr>
          <a:xfrm>
            <a:off x="126755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6338CE-F8EA-D645-95A1-256919AAAA4A}"/>
              </a:ext>
            </a:extLst>
          </p:cNvPr>
          <p:cNvSpPr txBox="1">
            <a:spLocks/>
          </p:cNvSpPr>
          <p:nvPr/>
        </p:nvSpPr>
        <p:spPr>
          <a:xfrm>
            <a:off x="408848" y="539328"/>
            <a:ext cx="11062715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 Semantic class Modality and its neighborhood </a:t>
            </a:r>
            <a:endParaRPr lang="x-non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2B397-529A-5741-9C5A-6485FE0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19</a:t>
            </a:fld>
            <a:endParaRPr lang="en-NO"/>
          </a:p>
        </p:txBody>
      </p:sp>
      <p:sp>
        <p:nvSpPr>
          <p:cNvPr id="9" name="Рамка 7">
            <a:extLst>
              <a:ext uri="{FF2B5EF4-FFF2-40B4-BE49-F238E27FC236}">
                <a16:creationId xmlns:a16="http://schemas.microsoft.com/office/drawing/2014/main" id="{C30D38C7-73D7-3247-A052-8A43F79873C5}"/>
              </a:ext>
            </a:extLst>
          </p:cNvPr>
          <p:cNvSpPr/>
          <p:nvPr/>
        </p:nvSpPr>
        <p:spPr>
          <a:xfrm>
            <a:off x="408848" y="3887169"/>
            <a:ext cx="2634798" cy="2605706"/>
          </a:xfrm>
          <a:prstGeom prst="frame">
            <a:avLst>
              <a:gd name="adj1" fmla="val 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790F99-C881-47C9-B3DC-C959D441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CA6CA-1309-3444-BD3B-73531AF4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36" y="3171161"/>
            <a:ext cx="4343688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A multi-year, multi-national project</a:t>
            </a:r>
          </a:p>
        </p:txBody>
      </p:sp>
      <p:pic>
        <p:nvPicPr>
          <p:cNvPr id="1026" name="Picture 2" descr="The Arctic University of Norway – 180°N">
            <a:extLst>
              <a:ext uri="{FF2B5EF4-FFF2-40B4-BE49-F238E27FC236}">
                <a16:creationId xmlns:a16="http://schemas.microsoft.com/office/drawing/2014/main" id="{861FB8FC-3E7C-B645-8AB1-A511F9BC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669" y="158192"/>
            <a:ext cx="4371155" cy="7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148EA73E-5EC7-A546-B36C-74FCAF9CF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69" y="1058788"/>
            <a:ext cx="4371155" cy="1322273"/>
          </a:xfrm>
          <a:prstGeom prst="rect">
            <a:avLst/>
          </a:prstGeom>
        </p:spPr>
      </p:pic>
      <p:pic>
        <p:nvPicPr>
          <p:cNvPr id="4" name="Content Placeholder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811F9E04-8438-DF40-8F03-756691ADB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53" y="3394030"/>
            <a:ext cx="4371155" cy="7868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DABC7DE-8F47-EF43-AFAD-A9777994D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6853" y="2482361"/>
            <a:ext cx="3924300" cy="863600"/>
          </a:xfrm>
          <a:prstGeom prst="rect">
            <a:avLst/>
          </a:prstGeom>
        </p:spPr>
      </p:pic>
      <p:pic>
        <p:nvPicPr>
          <p:cNvPr id="1032" name="Picture 8" descr="Министерство науки и высшего образования РФ">
            <a:extLst>
              <a:ext uri="{FF2B5EF4-FFF2-40B4-BE49-F238E27FC236}">
                <a16:creationId xmlns:a16="http://schemas.microsoft.com/office/drawing/2014/main" id="{6DBC498C-7BA7-1946-BD48-7798E6B6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3" y="4159598"/>
            <a:ext cx="4305971" cy="12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r. Kwon receives Research Fellow Grant from National Research Foundation  of Korea (KNRF)">
            <a:extLst>
              <a:ext uri="{FF2B5EF4-FFF2-40B4-BE49-F238E27FC236}">
                <a16:creationId xmlns:a16="http://schemas.microsoft.com/office/drawing/2014/main" id="{9BDFF82B-74E0-784E-91B1-108F3DD8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3" y="5365270"/>
            <a:ext cx="4311758" cy="13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3E5167-9A2A-F448-9B12-2256830C9B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566136" y="2054726"/>
            <a:ext cx="4343688" cy="13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1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 txBox="1">
            <a:spLocks/>
          </p:cNvSpPr>
          <p:nvPr/>
        </p:nvSpPr>
        <p:spPr>
          <a:xfrm>
            <a:off x="126755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6338CE-F8EA-D645-95A1-256919AAAA4A}"/>
              </a:ext>
            </a:extLst>
          </p:cNvPr>
          <p:cNvSpPr txBox="1">
            <a:spLocks/>
          </p:cNvSpPr>
          <p:nvPr/>
        </p:nvSpPr>
        <p:spPr>
          <a:xfrm>
            <a:off x="408848" y="539328"/>
            <a:ext cx="11062715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3. Semantic class </a:t>
            </a:r>
            <a:r>
              <a:rPr lang="en-US" dirty="0"/>
              <a:t>Subjectivity</a:t>
            </a:r>
            <a:endParaRPr lang="x-non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2B397-529A-5741-9C5A-6485FE0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20</a:t>
            </a:fld>
            <a:endParaRPr lang="en-NO"/>
          </a:p>
        </p:txBody>
      </p:sp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5814F743-D746-E245-AB9C-D4CD8CD7CD69}"/>
              </a:ext>
            </a:extLst>
          </p:cNvPr>
          <p:cNvSpPr/>
          <p:nvPr/>
        </p:nvSpPr>
        <p:spPr>
          <a:xfrm>
            <a:off x="9086938" y="1338565"/>
            <a:ext cx="2384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— constructions that encode the subjective evaluation of a situation, its elements or participants by the speaker.</a:t>
            </a:r>
            <a:endParaRPr lang="ru-RU" sz="2400" dirty="0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32A616D-55EF-5542-A8E3-6DE66CDC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9" y="1265647"/>
            <a:ext cx="8724249" cy="5232782"/>
          </a:xfrm>
          <a:prstGeom prst="rect">
            <a:avLst/>
          </a:prstGeom>
        </p:spPr>
      </p:pic>
      <p:sp>
        <p:nvSpPr>
          <p:cNvPr id="10" name="Рамка 7">
            <a:extLst>
              <a:ext uri="{FF2B5EF4-FFF2-40B4-BE49-F238E27FC236}">
                <a16:creationId xmlns:a16="http://schemas.microsoft.com/office/drawing/2014/main" id="{25EB9EC4-EE97-F94C-9E69-BA2A5420E8DD}"/>
              </a:ext>
            </a:extLst>
          </p:cNvPr>
          <p:cNvSpPr/>
          <p:nvPr/>
        </p:nvSpPr>
        <p:spPr>
          <a:xfrm>
            <a:off x="3025437" y="3853543"/>
            <a:ext cx="1847010" cy="2598552"/>
          </a:xfrm>
          <a:prstGeom prst="frame">
            <a:avLst>
              <a:gd name="adj1" fmla="val 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6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F5AFF46-156E-9E46-8156-D83879DB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8" y="1222017"/>
            <a:ext cx="8701346" cy="52190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 txBox="1">
            <a:spLocks/>
          </p:cNvSpPr>
          <p:nvPr/>
        </p:nvSpPr>
        <p:spPr>
          <a:xfrm>
            <a:off x="126755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6338CE-F8EA-D645-95A1-256919AAAA4A}"/>
              </a:ext>
            </a:extLst>
          </p:cNvPr>
          <p:cNvSpPr txBox="1">
            <a:spLocks/>
          </p:cNvSpPr>
          <p:nvPr/>
        </p:nvSpPr>
        <p:spPr>
          <a:xfrm>
            <a:off x="408848" y="539328"/>
            <a:ext cx="11062715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 Semantic class </a:t>
            </a:r>
            <a:r>
              <a:rPr lang="en-US" dirty="0"/>
              <a:t>Discourse</a:t>
            </a:r>
            <a:endParaRPr lang="x-non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2B397-529A-5741-9C5A-6485FE0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21</a:t>
            </a:fld>
            <a:endParaRPr lang="en-NO"/>
          </a:p>
        </p:txBody>
      </p:sp>
      <p:sp>
        <p:nvSpPr>
          <p:cNvPr id="9" name="Рамка 7">
            <a:extLst>
              <a:ext uri="{FF2B5EF4-FFF2-40B4-BE49-F238E27FC236}">
                <a16:creationId xmlns:a16="http://schemas.microsoft.com/office/drawing/2014/main" id="{05A2F852-134D-1449-ACA6-0CA23C3ED154}"/>
              </a:ext>
            </a:extLst>
          </p:cNvPr>
          <p:cNvSpPr/>
          <p:nvPr/>
        </p:nvSpPr>
        <p:spPr>
          <a:xfrm>
            <a:off x="4860573" y="3858646"/>
            <a:ext cx="2470854" cy="2533756"/>
          </a:xfrm>
          <a:prstGeom prst="frame">
            <a:avLst>
              <a:gd name="adj1" fmla="val 2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id="{154BE80C-6DDE-7E4B-8738-10F711F3E866}"/>
              </a:ext>
            </a:extLst>
          </p:cNvPr>
          <p:cNvSpPr/>
          <p:nvPr/>
        </p:nvSpPr>
        <p:spPr>
          <a:xfrm>
            <a:off x="9080415" y="1265197"/>
            <a:ext cx="25665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— constructions that function at the discourse level: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structure the text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organize the communication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refer to a broader context than a single sentence</a:t>
            </a:r>
          </a:p>
        </p:txBody>
      </p:sp>
    </p:spTree>
    <p:extLst>
      <p:ext uri="{BB962C8B-B14F-4D97-AF65-F5344CB8AC3E}">
        <p14:creationId xmlns:p14="http://schemas.microsoft.com/office/powerpoint/2010/main" val="54188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D96E1FF-6674-8D45-BD27-1EBA794D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0" y="1249124"/>
            <a:ext cx="8701345" cy="52190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39D10A-09CC-EE4C-B9C1-5CD4CBC94BA7}"/>
              </a:ext>
            </a:extLst>
          </p:cNvPr>
          <p:cNvSpPr txBox="1">
            <a:spLocks/>
          </p:cNvSpPr>
          <p:nvPr/>
        </p:nvSpPr>
        <p:spPr>
          <a:xfrm>
            <a:off x="126755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6338CE-F8EA-D645-95A1-256919AAAA4A}"/>
              </a:ext>
            </a:extLst>
          </p:cNvPr>
          <p:cNvSpPr txBox="1">
            <a:spLocks/>
          </p:cNvSpPr>
          <p:nvPr/>
        </p:nvSpPr>
        <p:spPr>
          <a:xfrm>
            <a:off x="408848" y="539328"/>
            <a:ext cx="11062715" cy="522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5. Semantic class </a:t>
            </a:r>
            <a:r>
              <a:rPr lang="en-US" dirty="0"/>
              <a:t>Parameters</a:t>
            </a:r>
            <a:endParaRPr lang="x-non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2B397-529A-5741-9C5A-6485FE0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22</a:t>
            </a:fld>
            <a:endParaRPr lang="en-NO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5220FBD-C6E8-774C-A7CB-7B340D2C9E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15" y="4053521"/>
            <a:ext cx="3050350" cy="2265151"/>
          </a:xfrm>
          <a:prstGeom prst="rect">
            <a:avLst/>
          </a:prstGeom>
        </p:spPr>
      </p:pic>
      <p:sp>
        <p:nvSpPr>
          <p:cNvPr id="10" name="Рамка 7">
            <a:extLst>
              <a:ext uri="{FF2B5EF4-FFF2-40B4-BE49-F238E27FC236}">
                <a16:creationId xmlns:a16="http://schemas.microsoft.com/office/drawing/2014/main" id="{1E542C13-D444-024B-A0E7-6D33AF6CA71F}"/>
              </a:ext>
            </a:extLst>
          </p:cNvPr>
          <p:cNvSpPr/>
          <p:nvPr/>
        </p:nvSpPr>
        <p:spPr>
          <a:xfrm>
            <a:off x="7249343" y="3858646"/>
            <a:ext cx="1831072" cy="2533756"/>
          </a:xfrm>
          <a:prstGeom prst="frame">
            <a:avLst>
              <a:gd name="adj1" fmla="val 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id="{6685664F-7E40-F647-87DC-9BAAB1921403}"/>
              </a:ext>
            </a:extLst>
          </p:cNvPr>
          <p:cNvSpPr/>
          <p:nvPr/>
        </p:nvSpPr>
        <p:spPr>
          <a:xfrm>
            <a:off x="9021815" y="1273781"/>
            <a:ext cx="2902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imply a scale that serves as a point of reference for a property or a situation characterized by a construction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can apply to and "build over" other meanings</a:t>
            </a:r>
          </a:p>
        </p:txBody>
      </p:sp>
    </p:spTree>
    <p:extLst>
      <p:ext uri="{BB962C8B-B14F-4D97-AF65-F5344CB8AC3E}">
        <p14:creationId xmlns:p14="http://schemas.microsoft.com/office/powerpoint/2010/main" val="33018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EEA-29BB-CD45-A435-C0DD2650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Classification of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8D93-467A-2F46-80B9-2F12CAE7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NO" dirty="0"/>
              <a:t>Families</a:t>
            </a:r>
          </a:p>
          <a:p>
            <a:pPr lvl="1"/>
            <a:r>
              <a:rPr lang="en-GB" dirty="0"/>
              <a:t>a family is a relatively homogeneous group of approx. 2-9 constructions that share some semantic, syntactic, and/or structural properties </a:t>
            </a:r>
          </a:p>
          <a:p>
            <a:pPr lvl="1"/>
            <a:r>
              <a:rPr lang="en-GB" dirty="0"/>
              <a:t>the constructions in a family share various subsets of these properties</a:t>
            </a:r>
          </a:p>
          <a:p>
            <a:pPr lvl="1"/>
            <a:r>
              <a:rPr lang="en-GB" dirty="0"/>
              <a:t>semantic and syntactic tags facilitate identification of families </a:t>
            </a:r>
          </a:p>
          <a:p>
            <a:pPr lvl="1"/>
            <a:r>
              <a:rPr lang="en-GB" dirty="0"/>
              <a:t>annotation by a panel of three native speakers</a:t>
            </a:r>
            <a:endParaRPr lang="en-NO" dirty="0"/>
          </a:p>
          <a:p>
            <a:r>
              <a:rPr lang="en-NO" dirty="0"/>
              <a:t>Clusters</a:t>
            </a:r>
          </a:p>
          <a:p>
            <a:pPr lvl="1"/>
            <a:r>
              <a:rPr lang="en-NO" dirty="0"/>
              <a:t>a cluster is a group of families that are linked through semantic and/or syntactic similarities </a:t>
            </a:r>
            <a:r>
              <a:rPr lang="en-GB" dirty="0"/>
              <a:t>in a prototypical vs. peripheral distribution, usually corresponding to semantic subtypes in annotation</a:t>
            </a:r>
            <a:endParaRPr lang="en-NO" dirty="0"/>
          </a:p>
          <a:p>
            <a:r>
              <a:rPr lang="en-NO" dirty="0"/>
              <a:t>Networks</a:t>
            </a:r>
          </a:p>
          <a:p>
            <a:pPr lvl="1"/>
            <a:r>
              <a:rPr lang="en-NO" dirty="0"/>
              <a:t>a network is a group of clusters that share a general semantic tag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F62CBD-F118-7C4E-965B-E1CFC705FA23}"/>
              </a:ext>
            </a:extLst>
          </p:cNvPr>
          <p:cNvSpPr/>
          <p:nvPr/>
        </p:nvSpPr>
        <p:spPr>
          <a:xfrm>
            <a:off x="924339" y="5605669"/>
            <a:ext cx="10429461" cy="108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NEXT: Modality and its neighborhood, zooming in </a:t>
            </a:r>
            <a:r>
              <a:rPr lang="en-NO" sz="2800"/>
              <a:t>on two clusters of Prohibitive </a:t>
            </a:r>
            <a:r>
              <a:rPr lang="en-NO" sz="2800" dirty="0"/>
              <a:t>constructions</a:t>
            </a:r>
          </a:p>
        </p:txBody>
      </p:sp>
    </p:spTree>
    <p:extLst>
      <p:ext uri="{BB962C8B-B14F-4D97-AF65-F5344CB8AC3E}">
        <p14:creationId xmlns:p14="http://schemas.microsoft.com/office/powerpoint/2010/main" val="57442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C3478-1BBE-1747-AD61-0B9F75C9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1947554"/>
            <a:ext cx="4098889" cy="4346368"/>
          </a:xfrm>
        </p:spPr>
        <p:txBody>
          <a:bodyPr>
            <a:normAutofit lnSpcReduction="10000"/>
          </a:bodyPr>
          <a:lstStyle/>
          <a:p>
            <a:r>
              <a:rPr lang="en-NO" sz="1800" dirty="0"/>
              <a:t>301 constructions</a:t>
            </a:r>
          </a:p>
          <a:p>
            <a:r>
              <a:rPr lang="en-NO" sz="1800" dirty="0"/>
              <a:t>Can be modelled as a radial category – </a:t>
            </a:r>
            <a:r>
              <a:rPr lang="en-US" sz="1800" dirty="0"/>
              <a:t>c</a:t>
            </a:r>
            <a:r>
              <a:rPr lang="en-NO" sz="1800" dirty="0"/>
              <a:t>entral "core" mo</a:t>
            </a:r>
            <a:r>
              <a:rPr lang="en-US" sz="1800" dirty="0"/>
              <a:t>d</a:t>
            </a:r>
            <a:r>
              <a:rPr lang="en-NO" sz="1800" dirty="0"/>
              <a:t>al meanings and their neighborhood</a:t>
            </a:r>
          </a:p>
          <a:p>
            <a:r>
              <a:rPr lang="en-NO" sz="1800" dirty="0"/>
              <a:t>Includes 10 semantic types (visualized as boxes)</a:t>
            </a:r>
          </a:p>
          <a:p>
            <a:r>
              <a:rPr lang="en-NO" sz="1800" dirty="0"/>
              <a:t>Arrows indicate subtypes of semantic types</a:t>
            </a:r>
          </a:p>
          <a:p>
            <a:r>
              <a:rPr lang="en-NO" sz="1800" dirty="0"/>
              <a:t>Numbers in ( ) – type frequency of each type in terms of individual constructions</a:t>
            </a:r>
          </a:p>
          <a:p>
            <a:r>
              <a:rPr lang="en-NO" sz="1800" dirty="0"/>
              <a:t>Solid lines – connections between types within this class</a:t>
            </a:r>
          </a:p>
          <a:p>
            <a:r>
              <a:rPr lang="en-US" sz="1800" dirty="0"/>
              <a:t>Dashed</a:t>
            </a:r>
            <a:r>
              <a:rPr lang="en-NO" sz="1800" dirty="0"/>
              <a:t> lines – overlaps with other classes</a:t>
            </a:r>
            <a:r>
              <a:rPr lang="en-US" sz="1800" dirty="0"/>
              <a:t> (indicated by dotted blue lines) </a:t>
            </a:r>
            <a:endParaRPr lang="en-NO" sz="1800" dirty="0"/>
          </a:p>
          <a:p>
            <a:endParaRPr lang="en-NO" sz="1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926D8A-758F-A645-8130-797F2EC27A4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6D3E75-B3ED-604D-AD69-A17C1931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45" y="420479"/>
            <a:ext cx="5630804" cy="1348944"/>
          </a:xfrm>
        </p:spPr>
        <p:txBody>
          <a:bodyPr>
            <a:noAutofit/>
          </a:bodyPr>
          <a:lstStyle/>
          <a:p>
            <a:r>
              <a:rPr lang="en-NO" sz="3000"/>
              <a:t>Class of constructions: </a:t>
            </a:r>
            <a:br>
              <a:rPr lang="en-NO" sz="3000"/>
            </a:br>
            <a:r>
              <a:rPr lang="en-NO" sz="3000"/>
              <a:t>Modality and its neighborhood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2F456721-937C-C04E-8E35-7AB57C78CF33}"/>
              </a:ext>
            </a:extLst>
          </p:cNvPr>
          <p:cNvSpPr/>
          <p:nvPr/>
        </p:nvSpPr>
        <p:spPr>
          <a:xfrm rot="2562563">
            <a:off x="6121549" y="3547156"/>
            <a:ext cx="7493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545C3EE6-0ACF-CF45-B82D-A67577765EBA}"/>
              </a:ext>
            </a:extLst>
          </p:cNvPr>
          <p:cNvSpPr/>
          <p:nvPr/>
        </p:nvSpPr>
        <p:spPr>
          <a:xfrm>
            <a:off x="5721349" y="2866623"/>
            <a:ext cx="7493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F958102F-DB0F-514F-B2B2-19D6667CA01E}"/>
              </a:ext>
            </a:extLst>
          </p:cNvPr>
          <p:cNvSpPr/>
          <p:nvPr/>
        </p:nvSpPr>
        <p:spPr>
          <a:xfrm rot="5400000" flipV="1">
            <a:off x="7613862" y="5143288"/>
            <a:ext cx="543821" cy="341045"/>
          </a:xfrm>
          <a:prstGeom prst="rightArrow">
            <a:avLst>
              <a:gd name="adj1" fmla="val 50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984AF-466D-FA41-B0FF-595DD568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24</a:t>
            </a:fld>
            <a:endParaRPr lang="en-NO"/>
          </a:p>
        </p:txBody>
      </p:sp>
      <p:sp>
        <p:nvSpPr>
          <p:cNvPr id="10" name="Овал 14">
            <a:extLst>
              <a:ext uri="{FF2B5EF4-FFF2-40B4-BE49-F238E27FC236}">
                <a16:creationId xmlns:a16="http://schemas.microsoft.com/office/drawing/2014/main" id="{8EEB3DCA-7E2E-8442-8C77-BBEFE3B1E36C}"/>
              </a:ext>
            </a:extLst>
          </p:cNvPr>
          <p:cNvSpPr/>
          <p:nvPr/>
        </p:nvSpPr>
        <p:spPr>
          <a:xfrm>
            <a:off x="7378700" y="4559299"/>
            <a:ext cx="673100" cy="48260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EFC12C-2CA6-564A-990C-83692DCCB636}"/>
              </a:ext>
            </a:extLst>
          </p:cNvPr>
          <p:cNvSpPr/>
          <p:nvPr/>
        </p:nvSpPr>
        <p:spPr>
          <a:xfrm>
            <a:off x="5611659" y="3404352"/>
            <a:ext cx="5752617" cy="168422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4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0D9625-9A14-AD48-87E2-C8FAC143484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 b="-2"/>
          <a:stretch/>
        </p:blipFill>
        <p:spPr>
          <a:xfrm>
            <a:off x="1841500" y="0"/>
            <a:ext cx="8327263" cy="6858000"/>
          </a:xfrm>
          <a:prstGeom prst="rect">
            <a:avLst/>
          </a:prstGeom>
        </p:spPr>
      </p:pic>
      <p:sp>
        <p:nvSpPr>
          <p:cNvPr id="9" name="Выноска 2 8">
            <a:extLst>
              <a:ext uri="{FF2B5EF4-FFF2-40B4-BE49-F238E27FC236}">
                <a16:creationId xmlns:a16="http://schemas.microsoft.com/office/drawing/2014/main" id="{91F6CBE3-0333-3940-8C57-731974BFC02C}"/>
              </a:ext>
            </a:extLst>
          </p:cNvPr>
          <p:cNvSpPr/>
          <p:nvPr/>
        </p:nvSpPr>
        <p:spPr>
          <a:xfrm>
            <a:off x="7238564" y="5524500"/>
            <a:ext cx="2435679" cy="1219200"/>
          </a:xfrm>
          <a:prstGeom prst="borderCallout2">
            <a:avLst>
              <a:gd name="adj1" fmla="val 38005"/>
              <a:gd name="adj2" fmla="val -2426"/>
              <a:gd name="adj3" fmla="val 42663"/>
              <a:gd name="adj4" fmla="val -22652"/>
              <a:gd name="adj5" fmla="val -29191"/>
              <a:gd name="adj6" fmla="val -477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Ne strašno/ničego, esli</a:t>
            </a:r>
            <a:r>
              <a:rPr lang="ru-RU" sz="1500" b="1" dirty="0"/>
              <a:t> </a:t>
            </a:r>
            <a:r>
              <a:rPr lang="en-US" sz="1500" b="1" dirty="0"/>
              <a:t>Cl</a:t>
            </a:r>
            <a:r>
              <a:rPr lang="ru-RU" sz="1500" b="1" dirty="0"/>
              <a:t>? </a:t>
            </a:r>
            <a:endParaRPr lang="en-US" sz="1500" b="1" dirty="0"/>
          </a:p>
          <a:p>
            <a:pPr algn="ctr"/>
            <a:r>
              <a:rPr lang="en-US" sz="1500" i="1" dirty="0"/>
              <a:t>Ne </a:t>
            </a:r>
            <a:r>
              <a:rPr lang="en-US" sz="1500" i="1" dirty="0" err="1"/>
              <a:t>strašno</a:t>
            </a:r>
            <a:r>
              <a:rPr lang="en-US" sz="1500" i="1" dirty="0"/>
              <a:t>, esli ja zakurju?</a:t>
            </a:r>
            <a:endParaRPr lang="en-US" sz="1500" dirty="0"/>
          </a:p>
          <a:p>
            <a:pPr algn="ctr"/>
            <a:r>
              <a:rPr lang="en-US" sz="1500" dirty="0"/>
              <a:t>‘Would you mind if I smoke?’</a:t>
            </a:r>
          </a:p>
        </p:txBody>
      </p:sp>
      <p:sp>
        <p:nvSpPr>
          <p:cNvPr id="14" name="Выноска 2 13">
            <a:extLst>
              <a:ext uri="{FF2B5EF4-FFF2-40B4-BE49-F238E27FC236}">
                <a16:creationId xmlns:a16="http://schemas.microsoft.com/office/drawing/2014/main" id="{B0722FEA-A70F-444A-854E-C0FB600AF8F7}"/>
              </a:ext>
            </a:extLst>
          </p:cNvPr>
          <p:cNvSpPr/>
          <p:nvPr/>
        </p:nvSpPr>
        <p:spPr>
          <a:xfrm>
            <a:off x="9866736" y="3560203"/>
            <a:ext cx="2325264" cy="1273053"/>
          </a:xfrm>
          <a:prstGeom prst="borderCallout2">
            <a:avLst>
              <a:gd name="adj1" fmla="val 27871"/>
              <a:gd name="adj2" fmla="val -2715"/>
              <a:gd name="adj3" fmla="val 18750"/>
              <a:gd name="adj4" fmla="val -16667"/>
              <a:gd name="adj5" fmla="val -34398"/>
              <a:gd name="adj6" fmla="val -4165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b="1" dirty="0"/>
              <a:t>((</a:t>
            </a:r>
            <a:r>
              <a:rPr lang="en-US" sz="1500" b="1" dirty="0"/>
              <a:t>Ja</a:t>
            </a:r>
            <a:r>
              <a:rPr lang="ru-RU" sz="1500" b="1" dirty="0"/>
              <a:t>) </a:t>
            </a:r>
            <a:r>
              <a:rPr lang="en-US" sz="1500" b="1" dirty="0"/>
              <a:t>bojus’</a:t>
            </a:r>
            <a:r>
              <a:rPr lang="ru-RU" sz="1500" b="1" dirty="0"/>
              <a:t>,) </a:t>
            </a:r>
            <a:r>
              <a:rPr lang="en-US" sz="1500" b="1" dirty="0"/>
              <a:t>kak by ne VP</a:t>
            </a:r>
            <a:r>
              <a:rPr lang="ru-RU" sz="1500" b="1" dirty="0"/>
              <a:t>-</a:t>
            </a:r>
            <a:r>
              <a:rPr lang="en-US" sz="1500" b="1" dirty="0"/>
              <a:t>Pfv</a:t>
            </a:r>
            <a:r>
              <a:rPr lang="ru-RU" sz="1500" b="1" dirty="0"/>
              <a:t>.</a:t>
            </a:r>
            <a:r>
              <a:rPr lang="en-US" sz="1500" b="1" dirty="0"/>
              <a:t>Pst</a:t>
            </a:r>
            <a:r>
              <a:rPr lang="ru-RU" sz="1500" b="1" i="1" dirty="0"/>
              <a:t> </a:t>
            </a:r>
            <a:endParaRPr lang="en-US" sz="1500" b="1" i="1" dirty="0"/>
          </a:p>
          <a:p>
            <a:r>
              <a:rPr lang="en-US" sz="1500" i="1" dirty="0"/>
              <a:t>Kak by Miša ne opozdal!</a:t>
            </a:r>
          </a:p>
          <a:p>
            <a:pPr lvl="0"/>
            <a:r>
              <a:rPr lang="en-US" sz="1500" i="1" dirty="0"/>
              <a:t>‘</a:t>
            </a:r>
            <a:r>
              <a:rPr lang="en-US" sz="1500" dirty="0"/>
              <a:t>I’m afraid Misha could be late!’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2AFEA18-2E38-234A-AD10-5AEDE0D80F12}"/>
              </a:ext>
            </a:extLst>
          </p:cNvPr>
          <p:cNvSpPr/>
          <p:nvPr/>
        </p:nvSpPr>
        <p:spPr>
          <a:xfrm>
            <a:off x="4572001" y="266699"/>
            <a:ext cx="3628570" cy="260712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11DCEE8-4C9B-5F43-8BD7-599BD513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30" y="1883282"/>
            <a:ext cx="845613" cy="8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мка 15">
            <a:extLst>
              <a:ext uri="{FF2B5EF4-FFF2-40B4-BE49-F238E27FC236}">
                <a16:creationId xmlns:a16="http://schemas.microsoft.com/office/drawing/2014/main" id="{F7220473-B443-DB4F-A33F-941F8FC83BB6}"/>
              </a:ext>
            </a:extLst>
          </p:cNvPr>
          <p:cNvSpPr/>
          <p:nvPr/>
        </p:nvSpPr>
        <p:spPr>
          <a:xfrm>
            <a:off x="7789222" y="2540000"/>
            <a:ext cx="1334365" cy="600528"/>
          </a:xfrm>
          <a:prstGeom prst="frame">
            <a:avLst>
              <a:gd name="adj1" fmla="val 733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0352EC63-FD09-604F-A267-20F85C2ED6B2}"/>
              </a:ext>
            </a:extLst>
          </p:cNvPr>
          <p:cNvSpPr/>
          <p:nvPr/>
        </p:nvSpPr>
        <p:spPr>
          <a:xfrm>
            <a:off x="3648984" y="2728896"/>
            <a:ext cx="1334365" cy="544392"/>
          </a:xfrm>
          <a:prstGeom prst="frame">
            <a:avLst>
              <a:gd name="adj1" fmla="val 733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D473A763-3ED2-E342-A31B-CFA850E3D032}"/>
              </a:ext>
            </a:extLst>
          </p:cNvPr>
          <p:cNvSpPr/>
          <p:nvPr/>
        </p:nvSpPr>
        <p:spPr>
          <a:xfrm>
            <a:off x="3985028" y="3864428"/>
            <a:ext cx="1349828" cy="667657"/>
          </a:xfrm>
          <a:prstGeom prst="frame">
            <a:avLst>
              <a:gd name="adj1" fmla="val 733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7BDA7-8C78-CB4B-933C-BA2CCBA2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25</a:t>
            </a:fld>
            <a:endParaRPr lang="en-NO"/>
          </a:p>
        </p:txBody>
      </p:sp>
      <p:sp>
        <p:nvSpPr>
          <p:cNvPr id="18" name="Выноска 2 8">
            <a:extLst>
              <a:ext uri="{FF2B5EF4-FFF2-40B4-BE49-F238E27FC236}">
                <a16:creationId xmlns:a16="http://schemas.microsoft.com/office/drawing/2014/main" id="{5C5BB2BF-5AA1-CC49-9ACB-625E4BF0A558}"/>
              </a:ext>
            </a:extLst>
          </p:cNvPr>
          <p:cNvSpPr/>
          <p:nvPr/>
        </p:nvSpPr>
        <p:spPr>
          <a:xfrm>
            <a:off x="177967" y="5319712"/>
            <a:ext cx="2639446" cy="1219200"/>
          </a:xfrm>
          <a:prstGeom prst="borderCallout2">
            <a:avLst>
              <a:gd name="adj1" fmla="val 49307"/>
              <a:gd name="adj2" fmla="val 100556"/>
              <a:gd name="adj3" fmla="val 45745"/>
              <a:gd name="adj4" fmla="val 137279"/>
              <a:gd name="adj5" fmla="val -424"/>
              <a:gd name="adj6" fmla="val 17814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(</a:t>
            </a:r>
            <a:r>
              <a:rPr lang="en-US" sz="1500" b="1" dirty="0">
                <a:solidFill>
                  <a:schemeClr val="bg1"/>
                </a:solidFill>
              </a:rPr>
              <a:t>NP</a:t>
            </a:r>
            <a:r>
              <a:rPr lang="ru-RU" sz="1500" b="1" dirty="0">
                <a:solidFill>
                  <a:schemeClr val="bg1"/>
                </a:solidFill>
              </a:rPr>
              <a:t>-</a:t>
            </a:r>
            <a:r>
              <a:rPr lang="en-US" sz="1500" b="1" dirty="0">
                <a:solidFill>
                  <a:schemeClr val="bg1"/>
                </a:solidFill>
              </a:rPr>
              <a:t>Dat</a:t>
            </a:r>
            <a:r>
              <a:rPr lang="ru-RU" sz="1500" b="1" dirty="0">
                <a:solidFill>
                  <a:schemeClr val="bg1"/>
                </a:solidFill>
              </a:rPr>
              <a:t>) </a:t>
            </a:r>
            <a:r>
              <a:rPr lang="en-US" sz="1500" b="1" dirty="0">
                <a:solidFill>
                  <a:schemeClr val="bg1"/>
                </a:solidFill>
              </a:rPr>
              <a:t>Cop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možno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VP</a:t>
            </a:r>
            <a:r>
              <a:rPr lang="ru-RU" sz="1500" b="1" dirty="0">
                <a:solidFill>
                  <a:schemeClr val="bg1"/>
                </a:solidFill>
              </a:rPr>
              <a:t>-</a:t>
            </a:r>
            <a:r>
              <a:rPr lang="en-US" sz="1500" b="1" dirty="0">
                <a:solidFill>
                  <a:schemeClr val="bg1"/>
                </a:solidFill>
              </a:rPr>
              <a:t>Inf </a:t>
            </a:r>
          </a:p>
          <a:p>
            <a:r>
              <a:rPr lang="en-US" sz="1500" i="1" dirty="0">
                <a:solidFill>
                  <a:schemeClr val="bg1"/>
                </a:solidFill>
              </a:rPr>
              <a:t>Do </a:t>
            </a:r>
            <a:r>
              <a:rPr lang="en-US" sz="1500" i="1" dirty="0" err="1">
                <a:solidFill>
                  <a:schemeClr val="bg1"/>
                </a:solidFill>
              </a:rPr>
              <a:t>Moskvy</a:t>
            </a:r>
            <a:r>
              <a:rPr lang="en-US" sz="1500" i="1" dirty="0">
                <a:solidFill>
                  <a:schemeClr val="bg1"/>
                </a:solidFill>
              </a:rPr>
              <a:t> </a:t>
            </a:r>
            <a:r>
              <a:rPr lang="en-US" sz="1500" i="1" dirty="0" err="1">
                <a:solidFill>
                  <a:schemeClr val="bg1"/>
                </a:solidFill>
              </a:rPr>
              <a:t>iz</a:t>
            </a:r>
            <a:r>
              <a:rPr lang="en-US" sz="1500" i="1" dirty="0">
                <a:solidFill>
                  <a:schemeClr val="bg1"/>
                </a:solidFill>
              </a:rPr>
              <a:t> </a:t>
            </a:r>
            <a:r>
              <a:rPr lang="en-US" sz="1500" i="1" dirty="0" err="1">
                <a:solidFill>
                  <a:schemeClr val="bg1"/>
                </a:solidFill>
              </a:rPr>
              <a:t>Londona</a:t>
            </a:r>
            <a:r>
              <a:rPr lang="en-US" sz="1500" i="1" dirty="0">
                <a:solidFill>
                  <a:schemeClr val="bg1"/>
                </a:solidFill>
              </a:rPr>
              <a:t> </a:t>
            </a:r>
            <a:r>
              <a:rPr lang="en-US" sz="1500" i="1" dirty="0" err="1">
                <a:solidFill>
                  <a:schemeClr val="bg1"/>
                </a:solidFill>
              </a:rPr>
              <a:t>možno</a:t>
            </a:r>
            <a:r>
              <a:rPr lang="en-US" sz="1500" i="1" dirty="0">
                <a:solidFill>
                  <a:schemeClr val="bg1"/>
                </a:solidFill>
              </a:rPr>
              <a:t> </a:t>
            </a:r>
            <a:r>
              <a:rPr lang="en-US" sz="1500" i="1" dirty="0" err="1">
                <a:solidFill>
                  <a:schemeClr val="bg1"/>
                </a:solidFill>
              </a:rPr>
              <a:t>doletet</a:t>
            </a:r>
            <a:r>
              <a:rPr lang="en-US" sz="1500" i="1" dirty="0">
                <a:solidFill>
                  <a:schemeClr val="bg1"/>
                </a:solidFill>
              </a:rPr>
              <a:t>’ za </a:t>
            </a:r>
            <a:r>
              <a:rPr lang="en-US" sz="1500" i="1" dirty="0" err="1">
                <a:solidFill>
                  <a:schemeClr val="bg1"/>
                </a:solidFill>
              </a:rPr>
              <a:t>četyre</a:t>
            </a:r>
            <a:r>
              <a:rPr lang="en-US" sz="1500" i="1" dirty="0">
                <a:solidFill>
                  <a:schemeClr val="bg1"/>
                </a:solidFill>
              </a:rPr>
              <a:t> </a:t>
            </a:r>
            <a:r>
              <a:rPr lang="en-US" sz="1500" i="1" dirty="0" err="1">
                <a:solidFill>
                  <a:schemeClr val="bg1"/>
                </a:solidFill>
              </a:rPr>
              <a:t>časa</a:t>
            </a:r>
            <a:r>
              <a:rPr lang="en-US" sz="1500" i="1" dirty="0">
                <a:solidFill>
                  <a:schemeClr val="bg1"/>
                </a:solidFill>
              </a:rPr>
              <a:t>. </a:t>
            </a:r>
          </a:p>
          <a:p>
            <a:r>
              <a:rPr lang="en-US" sz="1500" dirty="0">
                <a:solidFill>
                  <a:schemeClr val="bg1"/>
                </a:solidFill>
              </a:rPr>
              <a:t>‘One can fly to Moscow from London in 4 hours’.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9" name="Выноска 2 8">
            <a:extLst>
              <a:ext uri="{FF2B5EF4-FFF2-40B4-BE49-F238E27FC236}">
                <a16:creationId xmlns:a16="http://schemas.microsoft.com/office/drawing/2014/main" id="{D70280A0-DA5E-5D4D-8269-513A896B1236}"/>
              </a:ext>
            </a:extLst>
          </p:cNvPr>
          <p:cNvSpPr/>
          <p:nvPr/>
        </p:nvSpPr>
        <p:spPr>
          <a:xfrm>
            <a:off x="11611" y="2728894"/>
            <a:ext cx="2325264" cy="1589105"/>
          </a:xfrm>
          <a:prstGeom prst="borderCallout2">
            <a:avLst>
              <a:gd name="adj1" fmla="val 51705"/>
              <a:gd name="adj2" fmla="val 88046"/>
              <a:gd name="adj3" fmla="val 33757"/>
              <a:gd name="adj4" fmla="val 133456"/>
              <a:gd name="adj5" fmla="val 15560"/>
              <a:gd name="adj6" fmla="val 1552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>
                <a:solidFill>
                  <a:schemeClr val="bg1"/>
                </a:solidFill>
              </a:rPr>
              <a:t>Vot</a:t>
            </a:r>
            <a:r>
              <a:rPr lang="en-US" sz="1500" b="1" dirty="0">
                <a:solidFill>
                  <a:schemeClr val="bg1"/>
                </a:solidFill>
              </a:rPr>
              <a:t> by</a:t>
            </a:r>
            <a:r>
              <a:rPr lang="ru-RU" sz="1500" b="1" dirty="0">
                <a:solidFill>
                  <a:schemeClr val="bg1"/>
                </a:solidFill>
              </a:rPr>
              <a:t> (</a:t>
            </a:r>
            <a:r>
              <a:rPr lang="en-US" sz="1500" b="1" dirty="0">
                <a:solidFill>
                  <a:schemeClr val="bg1"/>
                </a:solidFill>
              </a:rPr>
              <a:t>NP</a:t>
            </a:r>
            <a:r>
              <a:rPr lang="ru-RU" sz="1500" b="1" dirty="0">
                <a:solidFill>
                  <a:schemeClr val="bg1"/>
                </a:solidFill>
              </a:rPr>
              <a:t>-</a:t>
            </a:r>
            <a:r>
              <a:rPr lang="en-US" sz="1500" b="1" dirty="0" err="1">
                <a:solidFill>
                  <a:schemeClr val="bg1"/>
                </a:solidFill>
              </a:rPr>
              <a:t>Dat</a:t>
            </a:r>
            <a:r>
              <a:rPr lang="ru-RU" sz="1500" b="1" dirty="0">
                <a:solidFill>
                  <a:schemeClr val="bg1"/>
                </a:solidFill>
              </a:rPr>
              <a:t>) (</a:t>
            </a:r>
            <a:r>
              <a:rPr lang="en-US" sz="1500" b="1" dirty="0" err="1">
                <a:solidFill>
                  <a:schemeClr val="bg1"/>
                </a:solidFill>
              </a:rPr>
              <a:t>nikogda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ne</a:t>
            </a:r>
            <a:r>
              <a:rPr lang="ru-RU" sz="1500" b="1" dirty="0">
                <a:solidFill>
                  <a:schemeClr val="bg1"/>
                </a:solidFill>
              </a:rPr>
              <a:t>/</a:t>
            </a:r>
            <a:r>
              <a:rPr lang="en-US" sz="1500" b="1" dirty="0" err="1">
                <a:solidFill>
                  <a:schemeClr val="bg1"/>
                </a:solidFill>
              </a:rPr>
              <a:t>vsegda</a:t>
            </a:r>
            <a:r>
              <a:rPr lang="ru-RU" sz="1500" b="1" dirty="0">
                <a:solidFill>
                  <a:schemeClr val="bg1"/>
                </a:solidFill>
              </a:rPr>
              <a:t>) </a:t>
            </a:r>
            <a:r>
              <a:rPr lang="en-US" sz="1500" b="1" dirty="0">
                <a:solidFill>
                  <a:schemeClr val="bg1"/>
                </a:solidFill>
              </a:rPr>
              <a:t>VP</a:t>
            </a:r>
            <a:r>
              <a:rPr lang="ru-RU" sz="1500" b="1" dirty="0">
                <a:solidFill>
                  <a:schemeClr val="bg1"/>
                </a:solidFill>
              </a:rPr>
              <a:t>-</a:t>
            </a:r>
            <a:r>
              <a:rPr lang="en-US" sz="1500" b="1" dirty="0">
                <a:solidFill>
                  <a:schemeClr val="bg1"/>
                </a:solidFill>
              </a:rPr>
              <a:t>Inf</a:t>
            </a:r>
            <a:r>
              <a:rPr lang="ru-RU" sz="1500" b="1" dirty="0">
                <a:solidFill>
                  <a:schemeClr val="bg1"/>
                </a:solidFill>
              </a:rPr>
              <a:t>! 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i="1" dirty="0" err="1">
                <a:solidFill>
                  <a:schemeClr val="bg1"/>
                </a:solidFill>
              </a:rPr>
              <a:t>Vot</a:t>
            </a:r>
            <a:r>
              <a:rPr lang="en-US" sz="1500" i="1" dirty="0">
                <a:solidFill>
                  <a:schemeClr val="bg1"/>
                </a:solidFill>
              </a:rPr>
              <a:t> by </a:t>
            </a:r>
            <a:r>
              <a:rPr lang="en-US" sz="1500" i="1" dirty="0" err="1">
                <a:solidFill>
                  <a:schemeClr val="bg1"/>
                </a:solidFill>
              </a:rPr>
              <a:t>nikogda</a:t>
            </a:r>
            <a:r>
              <a:rPr lang="en-US" sz="1500" i="1" dirty="0">
                <a:solidFill>
                  <a:schemeClr val="bg1"/>
                </a:solidFill>
              </a:rPr>
              <a:t> ne </a:t>
            </a:r>
            <a:r>
              <a:rPr lang="en-US" sz="1500" i="1" dirty="0" err="1">
                <a:solidFill>
                  <a:schemeClr val="bg1"/>
                </a:solidFill>
              </a:rPr>
              <a:t>rabotat</a:t>
            </a:r>
            <a:r>
              <a:rPr lang="en-US" sz="1500" i="1" dirty="0">
                <a:solidFill>
                  <a:schemeClr val="bg1"/>
                </a:solidFill>
              </a:rPr>
              <a:t>’!</a:t>
            </a:r>
          </a:p>
          <a:p>
            <a:r>
              <a:rPr lang="en-US" sz="1500" dirty="0">
                <a:solidFill>
                  <a:schemeClr val="bg1"/>
                </a:solidFill>
              </a:rPr>
              <a:t>‘Wouldn’t it be great if one never had to work!’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AF2A0-18BB-B243-B02E-4159BDB1808E}"/>
              </a:ext>
            </a:extLst>
          </p:cNvPr>
          <p:cNvSpPr txBox="1"/>
          <p:nvPr/>
        </p:nvSpPr>
        <p:spPr>
          <a:xfrm>
            <a:off x="4840355" y="2574235"/>
            <a:ext cx="183874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1:1 (4 constructions) </a:t>
            </a:r>
          </a:p>
          <a:p>
            <a:r>
              <a:rPr lang="nb-NO" sz="1200" dirty="0"/>
              <a:t>Prevention of intended activity</a:t>
            </a:r>
            <a:endParaRPr lang="en-NO" sz="1200"/>
          </a:p>
          <a:p>
            <a:r>
              <a:rPr lang="nb-NO" sz="1200" i="1" dirty="0"/>
              <a:t>Ne smej VP-Imp.Inf</a:t>
            </a:r>
          </a:p>
          <a:p>
            <a:r>
              <a:rPr lang="nb-NO" sz="1200" i="1" dirty="0"/>
              <a:t>‘Don’t you dare X’</a:t>
            </a:r>
            <a:endParaRPr lang="en-NO" sz="12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CEC48-6773-B44B-B7E5-A85D7F6D1836}"/>
              </a:ext>
            </a:extLst>
          </p:cNvPr>
          <p:cNvSpPr txBox="1"/>
          <p:nvPr/>
        </p:nvSpPr>
        <p:spPr>
          <a:xfrm>
            <a:off x="3269974" y="788505"/>
            <a:ext cx="18387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1:2 (7 constructions)</a:t>
            </a:r>
            <a:endParaRPr lang="nb-NO" sz="1200" dirty="0"/>
          </a:p>
          <a:p>
            <a:r>
              <a:rPr lang="nb-NO" sz="1200" dirty="0"/>
              <a:t>General rules</a:t>
            </a:r>
            <a:endParaRPr lang="en-NO" sz="1200"/>
          </a:p>
          <a:p>
            <a:r>
              <a:rPr lang="nb-NO" sz="1200" i="1" dirty="0"/>
              <a:t>Ne VP-Inf! </a:t>
            </a:r>
          </a:p>
          <a:p>
            <a:r>
              <a:rPr lang="nb-NO" sz="1200" dirty="0"/>
              <a:t>‘No X-ing!’ </a:t>
            </a:r>
            <a:endParaRPr lang="en-NO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51A80-184F-4F4C-9292-65CF85874BD1}"/>
              </a:ext>
            </a:extLst>
          </p:cNvPr>
          <p:cNvSpPr txBox="1"/>
          <p:nvPr/>
        </p:nvSpPr>
        <p:spPr>
          <a:xfrm>
            <a:off x="5817703" y="957468"/>
            <a:ext cx="20987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</a:t>
            </a:r>
            <a:r>
              <a:rPr lang="ru-RU" sz="1200" dirty="0"/>
              <a:t>4</a:t>
            </a:r>
            <a:r>
              <a:rPr lang="en-NO" sz="1200"/>
              <a:t> (7 constructions)</a:t>
            </a:r>
            <a:endParaRPr lang="nb-NO" sz="1200" dirty="0"/>
          </a:p>
          <a:p>
            <a:r>
              <a:rPr lang="nb-NO" sz="1200" dirty="0"/>
              <a:t>Prohibition of smallest portion</a:t>
            </a:r>
            <a:endParaRPr lang="en-NO" sz="1200"/>
          </a:p>
          <a:p>
            <a:r>
              <a:rPr lang="nb-NO" sz="1200" i="1" dirty="0"/>
              <a:t>Nikakix NP-Gen! </a:t>
            </a:r>
          </a:p>
          <a:p>
            <a:r>
              <a:rPr lang="nb-NO" sz="1200" dirty="0"/>
              <a:t>‘No X-es!’</a:t>
            </a:r>
            <a:endParaRPr lang="en-NO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08A9E-7FF5-B045-85BD-CB4FE8C66636}"/>
              </a:ext>
            </a:extLst>
          </p:cNvPr>
          <p:cNvSpPr txBox="1"/>
          <p:nvPr/>
        </p:nvSpPr>
        <p:spPr>
          <a:xfrm>
            <a:off x="8455161" y="1125054"/>
            <a:ext cx="20220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</a:t>
            </a:r>
            <a:r>
              <a:rPr lang="ru-RU" sz="1200" dirty="0"/>
              <a:t>5</a:t>
            </a:r>
            <a:r>
              <a:rPr lang="nb-NO" sz="1200" dirty="0"/>
              <a:t> </a:t>
            </a:r>
            <a:r>
              <a:rPr lang="en-NO" sz="1200"/>
              <a:t>(3 constructions)</a:t>
            </a:r>
            <a:endParaRPr lang="ru-RU" sz="1200" dirty="0"/>
          </a:p>
          <a:p>
            <a:r>
              <a:rPr lang="nb-NO" sz="1200" dirty="0"/>
              <a:t>Anticipation of resistance</a:t>
            </a:r>
            <a:endParaRPr lang="en-NO" sz="1200"/>
          </a:p>
          <a:p>
            <a:r>
              <a:rPr lang="nb-NO" sz="1200" i="1" dirty="0"/>
              <a:t>Ne VP-Fut.2!</a:t>
            </a:r>
          </a:p>
          <a:p>
            <a:r>
              <a:rPr lang="nb-NO" sz="1200" dirty="0"/>
              <a:t>‘You’re not going to do X!’</a:t>
            </a:r>
            <a:endParaRPr lang="en-NO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7BEC0-4D2E-A042-A437-E2A3FA21FF26}"/>
              </a:ext>
            </a:extLst>
          </p:cNvPr>
          <p:cNvSpPr txBox="1"/>
          <p:nvPr/>
        </p:nvSpPr>
        <p:spPr>
          <a:xfrm>
            <a:off x="8415129" y="2604052"/>
            <a:ext cx="21070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</a:t>
            </a:r>
            <a:r>
              <a:rPr lang="ru-RU" sz="1200" dirty="0"/>
              <a:t>6</a:t>
            </a:r>
            <a:r>
              <a:rPr lang="nb-NO" sz="1200" dirty="0"/>
              <a:t> </a:t>
            </a:r>
            <a:r>
              <a:rPr lang="en-NO" sz="1200"/>
              <a:t>(2 constructions)</a:t>
            </a:r>
            <a:endParaRPr lang="ru-RU" sz="1200" dirty="0"/>
          </a:p>
          <a:p>
            <a:r>
              <a:rPr lang="nb-NO" sz="1200" dirty="0"/>
              <a:t>Prohibition against repeating</a:t>
            </a:r>
            <a:endParaRPr lang="en-NO" sz="1200"/>
          </a:p>
          <a:p>
            <a:r>
              <a:rPr lang="cs-CZ" sz="1200" i="1" dirty="0"/>
              <a:t>Čtob(y) Pron bol’še ne VP-Past!</a:t>
            </a:r>
          </a:p>
          <a:p>
            <a:r>
              <a:rPr lang="cs-CZ" sz="1200" dirty="0"/>
              <a:t>‘No more X-ing!’</a:t>
            </a:r>
            <a:endParaRPr lang="en-NO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E613A-B705-1B4A-A7D1-2FB6A29B65FE}"/>
              </a:ext>
            </a:extLst>
          </p:cNvPr>
          <p:cNvSpPr txBox="1"/>
          <p:nvPr/>
        </p:nvSpPr>
        <p:spPr>
          <a:xfrm>
            <a:off x="1848677" y="2635563"/>
            <a:ext cx="18387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1:</a:t>
            </a:r>
            <a:r>
              <a:rPr lang="ru-RU" sz="1200" dirty="0"/>
              <a:t>3</a:t>
            </a:r>
            <a:r>
              <a:rPr lang="nb-NO" sz="1200" dirty="0"/>
              <a:t> </a:t>
            </a:r>
            <a:r>
              <a:rPr lang="en-NO" sz="1200"/>
              <a:t>(9 constructions)</a:t>
            </a:r>
            <a:endParaRPr lang="ru-RU" sz="1200" dirty="0"/>
          </a:p>
          <a:p>
            <a:r>
              <a:rPr lang="nb-NO" sz="1200" dirty="0"/>
              <a:t>Milder tone</a:t>
            </a:r>
            <a:endParaRPr lang="en-NO" sz="1200"/>
          </a:p>
          <a:p>
            <a:r>
              <a:rPr lang="nb-NO" sz="1200" i="1" dirty="0"/>
              <a:t>(NP-Dat) ne stoit VP-Inf</a:t>
            </a:r>
          </a:p>
          <a:p>
            <a:r>
              <a:rPr lang="nb-NO" sz="1200" dirty="0"/>
              <a:t>‘There’s no point in X-ing’</a:t>
            </a:r>
            <a:endParaRPr lang="en-NO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A14BD-F19C-9344-99F3-2995F2F31F6C}"/>
              </a:ext>
            </a:extLst>
          </p:cNvPr>
          <p:cNvSpPr/>
          <p:nvPr/>
        </p:nvSpPr>
        <p:spPr>
          <a:xfrm>
            <a:off x="520147" y="332888"/>
            <a:ext cx="11307417" cy="3513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A6065-76B5-B04F-8281-2F499290F150}"/>
              </a:ext>
            </a:extLst>
          </p:cNvPr>
          <p:cNvSpPr txBox="1"/>
          <p:nvPr/>
        </p:nvSpPr>
        <p:spPr>
          <a:xfrm>
            <a:off x="8415129" y="4169465"/>
            <a:ext cx="22104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2:5 (3 constructions)</a:t>
            </a:r>
            <a:endParaRPr lang="ru-RU" sz="1200" dirty="0"/>
          </a:p>
          <a:p>
            <a:r>
              <a:rPr lang="nb-NO" sz="1200" dirty="0"/>
              <a:t>Prohibition and Threat</a:t>
            </a:r>
            <a:endParaRPr lang="en-NO" sz="1200"/>
          </a:p>
          <a:p>
            <a:r>
              <a:rPr lang="nb-NO" sz="1200" i="1" dirty="0"/>
              <a:t>Ja Pron-Dat VP-Fut!</a:t>
            </a:r>
          </a:p>
          <a:p>
            <a:r>
              <a:rPr lang="nb-NO" sz="1200" dirty="0"/>
              <a:t>‘You do X and you will regret it!’</a:t>
            </a:r>
            <a:endParaRPr lang="en-NO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4A19E-6059-014C-9C18-1CBB1E765544}"/>
              </a:ext>
            </a:extLst>
          </p:cNvPr>
          <p:cNvSpPr txBox="1"/>
          <p:nvPr/>
        </p:nvSpPr>
        <p:spPr>
          <a:xfrm>
            <a:off x="4754373" y="5578536"/>
            <a:ext cx="19042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O" sz="1200"/>
              <a:t>2:4 (3 constructions)</a:t>
            </a:r>
          </a:p>
          <a:p>
            <a:r>
              <a:rPr lang="nb-NO" sz="1200" dirty="0"/>
              <a:t>Stop temporarily</a:t>
            </a:r>
            <a:endParaRPr lang="en-NO" sz="1200"/>
          </a:p>
          <a:p>
            <a:r>
              <a:rPr lang="nb-NO" sz="1200" i="1" dirty="0"/>
              <a:t>Podoždat’-Imper VP-Imp.Inf</a:t>
            </a:r>
          </a:p>
          <a:p>
            <a:r>
              <a:rPr lang="nb-NO" sz="1200" dirty="0"/>
              <a:t>‘Stop X-ing for a while’</a:t>
            </a:r>
            <a:endParaRPr lang="en-NO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8CEC6-8FD6-7A42-A8F7-FDE0C4205CEB}"/>
              </a:ext>
            </a:extLst>
          </p:cNvPr>
          <p:cNvSpPr txBox="1"/>
          <p:nvPr/>
        </p:nvSpPr>
        <p:spPr>
          <a:xfrm>
            <a:off x="642728" y="5449761"/>
            <a:ext cx="23019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/>
              <a:t>:</a:t>
            </a:r>
            <a:r>
              <a:rPr lang="ru-RU" sz="1200" dirty="0"/>
              <a:t>3</a:t>
            </a:r>
            <a:r>
              <a:rPr lang="en-NO" sz="1200"/>
              <a:t> (2 constructions)</a:t>
            </a:r>
            <a:endParaRPr lang="ru-RU" sz="1200" dirty="0"/>
          </a:p>
          <a:p>
            <a:r>
              <a:rPr lang="en-NO" sz="1200"/>
              <a:t>Delimitative</a:t>
            </a:r>
            <a:endParaRPr lang="ru-RU" sz="1200" dirty="0"/>
          </a:p>
          <a:p>
            <a:r>
              <a:rPr lang="nb-NO" sz="1200" i="1" dirty="0"/>
              <a:t>po-VP-Imp.Past i xvatit</a:t>
            </a:r>
          </a:p>
          <a:p>
            <a:r>
              <a:rPr lang="nb-NO" sz="1200" dirty="0"/>
              <a:t>‘You’ve done enough X-ing’</a:t>
            </a:r>
            <a:endParaRPr lang="en-NO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7B0DA-6144-534F-A201-5B72AEA3BE1E}"/>
              </a:ext>
            </a:extLst>
          </p:cNvPr>
          <p:cNvSpPr txBox="1"/>
          <p:nvPr/>
        </p:nvSpPr>
        <p:spPr>
          <a:xfrm>
            <a:off x="1464674" y="4087413"/>
            <a:ext cx="21978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/>
              <a:t>:</a:t>
            </a:r>
            <a:r>
              <a:rPr lang="ru-RU" sz="1200" dirty="0"/>
              <a:t>2</a:t>
            </a:r>
            <a:r>
              <a:rPr lang="nb-NO" sz="1200" dirty="0"/>
              <a:t> </a:t>
            </a:r>
            <a:r>
              <a:rPr lang="en-NO" sz="1200"/>
              <a:t>(7 constructions)</a:t>
            </a:r>
            <a:endParaRPr lang="ru-RU" sz="1200" dirty="0"/>
          </a:p>
          <a:p>
            <a:r>
              <a:rPr lang="nb-NO" sz="1200" dirty="0"/>
              <a:t>Quantitative, milder tone</a:t>
            </a:r>
          </a:p>
          <a:p>
            <a:r>
              <a:rPr lang="nb-NO" sz="1200" i="1" dirty="0"/>
              <a:t>Xvatit (Pron.2-Dat) VP-Imp.Inf!</a:t>
            </a:r>
          </a:p>
          <a:p>
            <a:r>
              <a:rPr lang="nb-NO" sz="1200" dirty="0"/>
              <a:t>‘Enough X-ing!’</a:t>
            </a:r>
            <a:endParaRPr lang="en-NO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5678D-7F9C-6946-B0DF-5083B8BA07A8}"/>
              </a:ext>
            </a:extLst>
          </p:cNvPr>
          <p:cNvSpPr txBox="1"/>
          <p:nvPr/>
        </p:nvSpPr>
        <p:spPr>
          <a:xfrm>
            <a:off x="4850294" y="4171049"/>
            <a:ext cx="183874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NO" sz="1200"/>
              <a:t>:</a:t>
            </a:r>
            <a:r>
              <a:rPr lang="ru-RU" sz="1200" dirty="0"/>
              <a:t>1</a:t>
            </a:r>
            <a:r>
              <a:rPr lang="nb-NO" sz="1200" dirty="0"/>
              <a:t> </a:t>
            </a:r>
            <a:r>
              <a:rPr lang="en-NO" sz="1200"/>
              <a:t>(4 constructions)</a:t>
            </a:r>
            <a:endParaRPr lang="ru-RU" sz="1200" dirty="0"/>
          </a:p>
          <a:p>
            <a:r>
              <a:rPr lang="nb-NO" sz="1200" dirty="0"/>
              <a:t>Stop unwanted activity</a:t>
            </a:r>
            <a:endParaRPr lang="en-NO" sz="1200"/>
          </a:p>
          <a:p>
            <a:r>
              <a:rPr lang="nb-NO" sz="1200" i="1" dirty="0"/>
              <a:t>Brosit’-Imper VP-Imp.Inf</a:t>
            </a:r>
          </a:p>
          <a:p>
            <a:r>
              <a:rPr lang="nb-NO" sz="1200" dirty="0"/>
              <a:t>‘Stop X-ing!’</a:t>
            </a:r>
            <a:endParaRPr lang="en-NO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6EF30-24D5-A641-B3DB-16B12754B8D9}"/>
              </a:ext>
            </a:extLst>
          </p:cNvPr>
          <p:cNvSpPr/>
          <p:nvPr/>
        </p:nvSpPr>
        <p:spPr>
          <a:xfrm>
            <a:off x="520147" y="3846444"/>
            <a:ext cx="11307417" cy="2720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7656C-478E-D04B-9479-6CBC1626CE9F}"/>
              </a:ext>
            </a:extLst>
          </p:cNvPr>
          <p:cNvSpPr txBox="1"/>
          <p:nvPr/>
        </p:nvSpPr>
        <p:spPr>
          <a:xfrm rot="16200000">
            <a:off x="-215880" y="1675321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Cluster 1</a:t>
            </a:r>
            <a:endParaRPr lang="en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04D47-4BF6-C54B-806C-98464FBFBB23}"/>
              </a:ext>
            </a:extLst>
          </p:cNvPr>
          <p:cNvSpPr txBox="1"/>
          <p:nvPr/>
        </p:nvSpPr>
        <p:spPr>
          <a:xfrm rot="16200000">
            <a:off x="-215880" y="4884778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Cluster 2</a:t>
            </a:r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1FFF3-AFB8-F140-9939-303B38111BA4}"/>
              </a:ext>
            </a:extLst>
          </p:cNvPr>
          <p:cNvSpPr txBox="1"/>
          <p:nvPr/>
        </p:nvSpPr>
        <p:spPr>
          <a:xfrm>
            <a:off x="455968" y="2693784"/>
            <a:ext cx="154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overlap with Request</a:t>
            </a:r>
            <a:endParaRPr lang="en-NO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E2FC93-B6B3-7946-A251-D4E398F21CC1}"/>
              </a:ext>
            </a:extLst>
          </p:cNvPr>
          <p:cNvSpPr txBox="1"/>
          <p:nvPr/>
        </p:nvSpPr>
        <p:spPr>
          <a:xfrm>
            <a:off x="10564132" y="2732156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overlap with Warning</a:t>
            </a:r>
            <a:endParaRPr lang="en-NO" sz="12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06B210-6135-7345-AEC4-F617EA9F8355}"/>
              </a:ext>
            </a:extLst>
          </p:cNvPr>
          <p:cNvCxnSpPr>
            <a:cxnSpLocks/>
          </p:cNvCxnSpPr>
          <p:nvPr/>
        </p:nvCxnSpPr>
        <p:spPr>
          <a:xfrm>
            <a:off x="5480736" y="3589175"/>
            <a:ext cx="5664" cy="58029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17CB2A-AFCC-7E46-ACB4-94DDF0BBB185}"/>
              </a:ext>
            </a:extLst>
          </p:cNvPr>
          <p:cNvSpPr txBox="1"/>
          <p:nvPr/>
        </p:nvSpPr>
        <p:spPr>
          <a:xfrm>
            <a:off x="10368172" y="4308007"/>
            <a:ext cx="1406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overlap with Threat</a:t>
            </a:r>
            <a:endParaRPr lang="en-NO" sz="1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49B6CD-E054-9746-8159-074E11278FFF}"/>
              </a:ext>
            </a:extLst>
          </p:cNvPr>
          <p:cNvSpPr txBox="1"/>
          <p:nvPr/>
        </p:nvSpPr>
        <p:spPr>
          <a:xfrm>
            <a:off x="6928461" y="379352"/>
            <a:ext cx="1540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overlap with Intensity</a:t>
            </a:r>
            <a:endParaRPr lang="en-NO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D918CE-DA58-9440-A159-052457DC08AD}"/>
              </a:ext>
            </a:extLst>
          </p:cNvPr>
          <p:cNvSpPr txBox="1"/>
          <p:nvPr/>
        </p:nvSpPr>
        <p:spPr>
          <a:xfrm>
            <a:off x="4702946" y="3615006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</a:t>
            </a:r>
            <a:endParaRPr lang="en-NO" sz="120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8ECE2D-D495-8148-8EAA-1B3B23757C83}"/>
              </a:ext>
            </a:extLst>
          </p:cNvPr>
          <p:cNvCxnSpPr>
            <a:cxnSpLocks/>
          </p:cNvCxnSpPr>
          <p:nvPr/>
        </p:nvCxnSpPr>
        <p:spPr>
          <a:xfrm>
            <a:off x="5996763" y="3589175"/>
            <a:ext cx="0" cy="5753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69D1E0B-FC08-3444-9718-44F0298A3CE1}"/>
              </a:ext>
            </a:extLst>
          </p:cNvPr>
          <p:cNvSpPr txBox="1"/>
          <p:nvPr/>
        </p:nvSpPr>
        <p:spPr>
          <a:xfrm>
            <a:off x="5981625" y="3828523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continuative</a:t>
            </a:r>
            <a:endParaRPr lang="en-NO" sz="120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940CBC-5CBF-0347-9F92-AAE67DE93037}"/>
              </a:ext>
            </a:extLst>
          </p:cNvPr>
          <p:cNvCxnSpPr>
            <a:cxnSpLocks/>
          </p:cNvCxnSpPr>
          <p:nvPr/>
        </p:nvCxnSpPr>
        <p:spPr>
          <a:xfrm flipH="1" flipV="1">
            <a:off x="4444409" y="1616620"/>
            <a:ext cx="893136" cy="9576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2C93E52-B95E-7D4D-AA82-FA6024C65673}"/>
              </a:ext>
            </a:extLst>
          </p:cNvPr>
          <p:cNvSpPr txBox="1"/>
          <p:nvPr/>
        </p:nvSpPr>
        <p:spPr>
          <a:xfrm>
            <a:off x="4839662" y="1875876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generalization</a:t>
            </a:r>
            <a:endParaRPr lang="en-NO" sz="12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D38CF7-3D52-9841-BE2E-4745FF167F9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68047" y="1616620"/>
            <a:ext cx="786772" cy="101894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9140890-99C2-724D-BA43-DD44B37B11AB}"/>
              </a:ext>
            </a:extLst>
          </p:cNvPr>
          <p:cNvSpPr txBox="1"/>
          <p:nvPr/>
        </p:nvSpPr>
        <p:spPr>
          <a:xfrm>
            <a:off x="2239138" y="174864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predicative</a:t>
            </a:r>
            <a:endParaRPr lang="en-NO" sz="12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AF2C57-7922-EA41-97DB-DF58C0B51098}"/>
              </a:ext>
            </a:extLst>
          </p:cNvPr>
          <p:cNvCxnSpPr>
            <a:cxnSpLocks/>
          </p:cNvCxnSpPr>
          <p:nvPr/>
        </p:nvCxnSpPr>
        <p:spPr>
          <a:xfrm flipH="1">
            <a:off x="3161433" y="1634541"/>
            <a:ext cx="743817" cy="97894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361215-8425-B146-9357-37C4091B29B1}"/>
              </a:ext>
            </a:extLst>
          </p:cNvPr>
          <p:cNvSpPr txBox="1"/>
          <p:nvPr/>
        </p:nvSpPr>
        <p:spPr>
          <a:xfrm>
            <a:off x="3466849" y="2081793"/>
            <a:ext cx="160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generalization</a:t>
            </a:r>
          </a:p>
          <a:p>
            <a:r>
              <a:rPr lang="nb-NO" sz="1200" dirty="0"/>
              <a:t>option</a:t>
            </a:r>
            <a:endParaRPr lang="en-NO" sz="120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FA3E6F4-8607-9D42-925D-AED287F3F70D}"/>
              </a:ext>
            </a:extLst>
          </p:cNvPr>
          <p:cNvCxnSpPr>
            <a:cxnSpLocks/>
          </p:cNvCxnSpPr>
          <p:nvPr/>
        </p:nvCxnSpPr>
        <p:spPr>
          <a:xfrm flipH="1" flipV="1">
            <a:off x="3687417" y="3014896"/>
            <a:ext cx="1152938" cy="684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A824FA9-3EA9-6945-9D4C-7959C5ABCC46}"/>
              </a:ext>
            </a:extLst>
          </p:cNvPr>
          <p:cNvSpPr txBox="1"/>
          <p:nvPr/>
        </p:nvSpPr>
        <p:spPr>
          <a:xfrm>
            <a:off x="3674013" y="3119302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attenuation</a:t>
            </a:r>
            <a:endParaRPr lang="en-NO" sz="12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71DC807-D2D7-F84A-9408-03CC61B6C20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759725" y="1788465"/>
            <a:ext cx="475397" cy="785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F87EBB4-193D-7B43-A929-00F177E3A285}"/>
              </a:ext>
            </a:extLst>
          </p:cNvPr>
          <p:cNvSpPr txBox="1"/>
          <p:nvPr/>
        </p:nvSpPr>
        <p:spPr>
          <a:xfrm>
            <a:off x="5997195" y="199790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intensification</a:t>
            </a:r>
            <a:endParaRPr lang="en-NO" sz="120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DF2504B-D4C1-FF42-B3EB-E8CF30C63F17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6679095" y="1540553"/>
            <a:ext cx="1776066" cy="15415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AFAF9B4-0CEB-064B-8425-6F0735CD3277}"/>
              </a:ext>
            </a:extLst>
          </p:cNvPr>
          <p:cNvSpPr txBox="1"/>
          <p:nvPr/>
        </p:nvSpPr>
        <p:spPr>
          <a:xfrm>
            <a:off x="7821917" y="2009609"/>
            <a:ext cx="110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opposition to resistance</a:t>
            </a:r>
            <a:endParaRPr lang="en-NO" sz="120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1FB166-FD8C-0541-BA9B-152954E3905B}"/>
              </a:ext>
            </a:extLst>
          </p:cNvPr>
          <p:cNvCxnSpPr>
            <a:cxnSpLocks/>
          </p:cNvCxnSpPr>
          <p:nvPr/>
        </p:nvCxnSpPr>
        <p:spPr>
          <a:xfrm>
            <a:off x="9791700" y="1956051"/>
            <a:ext cx="0" cy="633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20C2CF5-A5C8-AC4C-8093-BE87456252CF}"/>
              </a:ext>
            </a:extLst>
          </p:cNvPr>
          <p:cNvSpPr txBox="1"/>
          <p:nvPr/>
        </p:nvSpPr>
        <p:spPr>
          <a:xfrm>
            <a:off x="9883701" y="2078367"/>
            <a:ext cx="110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opposition to repetition</a:t>
            </a:r>
            <a:endParaRPr lang="en-NO" sz="120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90B1F2E-15B4-AA41-8DDE-542A26A3CE63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3662568" y="4502912"/>
            <a:ext cx="1213064" cy="922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DB93842-60E4-4540-9FBB-E6DB611C88EC}"/>
              </a:ext>
            </a:extLst>
          </p:cNvPr>
          <p:cNvSpPr txBox="1"/>
          <p:nvPr/>
        </p:nvSpPr>
        <p:spPr>
          <a:xfrm>
            <a:off x="3709290" y="4631130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attenuation</a:t>
            </a:r>
            <a:endParaRPr lang="en-NO" sz="12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E7E44D3-7CF5-6E43-B8D6-C6CD7535CA6E}"/>
              </a:ext>
            </a:extLst>
          </p:cNvPr>
          <p:cNvCxnSpPr>
            <a:cxnSpLocks/>
          </p:cNvCxnSpPr>
          <p:nvPr/>
        </p:nvCxnSpPr>
        <p:spPr>
          <a:xfrm>
            <a:off x="2394661" y="3444487"/>
            <a:ext cx="1" cy="64292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B719606-E976-8548-A231-8BCF4D04A654}"/>
              </a:ext>
            </a:extLst>
          </p:cNvPr>
          <p:cNvSpPr txBox="1"/>
          <p:nvPr/>
        </p:nvSpPr>
        <p:spPr>
          <a:xfrm>
            <a:off x="1571702" y="3481461"/>
            <a:ext cx="104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predicative</a:t>
            </a:r>
            <a:endParaRPr lang="en-NO" sz="120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01F80AE-C9C7-3244-B919-38E8FD116390}"/>
              </a:ext>
            </a:extLst>
          </p:cNvPr>
          <p:cNvCxnSpPr>
            <a:cxnSpLocks/>
          </p:cNvCxnSpPr>
          <p:nvPr/>
        </p:nvCxnSpPr>
        <p:spPr>
          <a:xfrm>
            <a:off x="2908697" y="3444487"/>
            <a:ext cx="0" cy="654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3E31320-8F3E-0F4E-B0CB-ADECDF8C0F54}"/>
              </a:ext>
            </a:extLst>
          </p:cNvPr>
          <p:cNvSpPr txBox="1"/>
          <p:nvPr/>
        </p:nvSpPr>
        <p:spPr>
          <a:xfrm>
            <a:off x="2908697" y="3589175"/>
            <a:ext cx="158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continuative</a:t>
            </a:r>
            <a:endParaRPr lang="en-NO" sz="120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2ED45B3-8235-FA40-B83D-270BB74AD378}"/>
              </a:ext>
            </a:extLst>
          </p:cNvPr>
          <p:cNvCxnSpPr>
            <a:cxnSpLocks/>
          </p:cNvCxnSpPr>
          <p:nvPr/>
        </p:nvCxnSpPr>
        <p:spPr>
          <a:xfrm flipV="1">
            <a:off x="6679095" y="4385152"/>
            <a:ext cx="1725681" cy="11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9406E4D-41FB-8B46-9FB2-CC4C9E7000B4}"/>
              </a:ext>
            </a:extLst>
          </p:cNvPr>
          <p:cNvSpPr txBox="1"/>
          <p:nvPr/>
        </p:nvSpPr>
        <p:spPr>
          <a:xfrm>
            <a:off x="7405947" y="4121453"/>
            <a:ext cx="110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aggression</a:t>
            </a:r>
            <a:endParaRPr lang="en-NO" sz="120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E3B6080-79C2-A149-8811-DEBA976BD8EA}"/>
              </a:ext>
            </a:extLst>
          </p:cNvPr>
          <p:cNvCxnSpPr>
            <a:cxnSpLocks/>
          </p:cNvCxnSpPr>
          <p:nvPr/>
        </p:nvCxnSpPr>
        <p:spPr>
          <a:xfrm>
            <a:off x="6735417" y="4740586"/>
            <a:ext cx="167733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9C16D79-961A-4748-BCE9-8ED2CFE5669C}"/>
              </a:ext>
            </a:extLst>
          </p:cNvPr>
          <p:cNvSpPr txBox="1"/>
          <p:nvPr/>
        </p:nvSpPr>
        <p:spPr>
          <a:xfrm>
            <a:off x="6997649" y="4752941"/>
            <a:ext cx="105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 </a:t>
            </a:r>
          </a:p>
          <a:p>
            <a:r>
              <a:rPr lang="nb-NO" sz="1200" dirty="0"/>
              <a:t>option</a:t>
            </a:r>
            <a:endParaRPr lang="en-NO" sz="1200"/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BC13074E-AC73-B14D-B0A2-31DAB5804FA6}"/>
              </a:ext>
            </a:extLst>
          </p:cNvPr>
          <p:cNvSpPr/>
          <p:nvPr/>
        </p:nvSpPr>
        <p:spPr>
          <a:xfrm rot="16200000">
            <a:off x="6467165" y="321512"/>
            <a:ext cx="661994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E7BAEDB9-AEB6-FD4E-80ED-B675DE369B30}"/>
              </a:ext>
            </a:extLst>
          </p:cNvPr>
          <p:cNvSpPr/>
          <p:nvPr/>
        </p:nvSpPr>
        <p:spPr>
          <a:xfrm>
            <a:off x="10516673" y="4505995"/>
            <a:ext cx="1234691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E23A8104-F92D-EE49-A226-7A1C3F04E519}"/>
              </a:ext>
            </a:extLst>
          </p:cNvPr>
          <p:cNvSpPr/>
          <p:nvPr/>
        </p:nvSpPr>
        <p:spPr>
          <a:xfrm>
            <a:off x="10640681" y="2933776"/>
            <a:ext cx="842622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D076A3C5-8217-EE45-8AC6-D4D30AA194C0}"/>
              </a:ext>
            </a:extLst>
          </p:cNvPr>
          <p:cNvSpPr/>
          <p:nvPr/>
        </p:nvSpPr>
        <p:spPr>
          <a:xfrm rot="10800000">
            <a:off x="642729" y="2910160"/>
            <a:ext cx="1068749" cy="44426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D9C3339-8FB2-8644-BCC2-A9EAC228704D}"/>
              </a:ext>
            </a:extLst>
          </p:cNvPr>
          <p:cNvCxnSpPr>
            <a:cxnSpLocks/>
          </p:cNvCxnSpPr>
          <p:nvPr/>
        </p:nvCxnSpPr>
        <p:spPr>
          <a:xfrm>
            <a:off x="9763166" y="3444487"/>
            <a:ext cx="15138" cy="7147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97F2392A-295A-B446-8C5D-292F840232FC}"/>
              </a:ext>
            </a:extLst>
          </p:cNvPr>
          <p:cNvSpPr txBox="1"/>
          <p:nvPr/>
        </p:nvSpPr>
        <p:spPr>
          <a:xfrm>
            <a:off x="9763166" y="3823195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continuative</a:t>
            </a:r>
            <a:endParaRPr lang="en-NO" sz="120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3755534-E114-9A48-AE94-8C1A32B42444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1793721" y="4918410"/>
            <a:ext cx="769900" cy="531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C4F3B50-59B5-9941-9F3A-2C123439FFCC}"/>
              </a:ext>
            </a:extLst>
          </p:cNvPr>
          <p:cNvSpPr txBox="1"/>
          <p:nvPr/>
        </p:nvSpPr>
        <p:spPr>
          <a:xfrm>
            <a:off x="2303318" y="5152211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further attenuation</a:t>
            </a:r>
            <a:endParaRPr lang="en-NO" sz="120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3B4963B-7E82-3441-A7C2-DF5EAB8F3319}"/>
              </a:ext>
            </a:extLst>
          </p:cNvPr>
          <p:cNvCxnSpPr>
            <a:cxnSpLocks/>
          </p:cNvCxnSpPr>
          <p:nvPr/>
        </p:nvCxnSpPr>
        <p:spPr>
          <a:xfrm flipH="1">
            <a:off x="5480736" y="5000462"/>
            <a:ext cx="5664" cy="57396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4F28109A-AA39-B049-9819-3098088A64FF}"/>
              </a:ext>
            </a:extLst>
          </p:cNvPr>
          <p:cNvSpPr txBox="1"/>
          <p:nvPr/>
        </p:nvSpPr>
        <p:spPr>
          <a:xfrm>
            <a:off x="4663107" y="5253167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</a:t>
            </a:r>
            <a:endParaRPr lang="en-NO" sz="120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EDE0536-F5A1-6540-8ABF-7538F1CD1917}"/>
              </a:ext>
            </a:extLst>
          </p:cNvPr>
          <p:cNvCxnSpPr>
            <a:cxnSpLocks/>
          </p:cNvCxnSpPr>
          <p:nvPr/>
        </p:nvCxnSpPr>
        <p:spPr>
          <a:xfrm>
            <a:off x="5966291" y="5000462"/>
            <a:ext cx="0" cy="5739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5A8D50EC-5FA8-2E4C-8931-EB85AE8CA747}"/>
              </a:ext>
            </a:extLst>
          </p:cNvPr>
          <p:cNvSpPr txBox="1"/>
          <p:nvPr/>
        </p:nvSpPr>
        <p:spPr>
          <a:xfrm>
            <a:off x="5953154" y="5229663"/>
            <a:ext cx="16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temporary</a:t>
            </a:r>
            <a:endParaRPr lang="en-NO" sz="120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8DBAD99-CDA2-0E44-B4C5-76FD711FAC05}"/>
              </a:ext>
            </a:extLst>
          </p:cNvPr>
          <p:cNvCxnSpPr>
            <a:cxnSpLocks/>
          </p:cNvCxnSpPr>
          <p:nvPr/>
        </p:nvCxnSpPr>
        <p:spPr>
          <a:xfrm flipV="1">
            <a:off x="6665388" y="4867155"/>
            <a:ext cx="1747367" cy="904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69DEDA90-97F6-4045-9F1F-74D41036DA0F}"/>
              </a:ext>
            </a:extLst>
          </p:cNvPr>
          <p:cNvSpPr txBox="1"/>
          <p:nvPr/>
        </p:nvSpPr>
        <p:spPr>
          <a:xfrm>
            <a:off x="7289065" y="5412482"/>
            <a:ext cx="105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imperative </a:t>
            </a:r>
          </a:p>
          <a:p>
            <a:r>
              <a:rPr lang="nb-NO" sz="1200" dirty="0"/>
              <a:t>option, po- prefix option</a:t>
            </a:r>
            <a:endParaRPr lang="en-NO" sz="120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7385033-D530-964D-8053-8E1E315EE8E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944713" y="5865260"/>
            <a:ext cx="1802895" cy="0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04D2AAB-C668-F645-8664-32FE77A54742}"/>
              </a:ext>
            </a:extLst>
          </p:cNvPr>
          <p:cNvSpPr txBox="1"/>
          <p:nvPr/>
        </p:nvSpPr>
        <p:spPr>
          <a:xfrm>
            <a:off x="2991097" y="5858917"/>
            <a:ext cx="105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po- prefix</a:t>
            </a:r>
            <a:endParaRPr lang="en-NO" sz="120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9C1A301-840C-5B40-982D-3027FB662B9E}"/>
              </a:ext>
            </a:extLst>
          </p:cNvPr>
          <p:cNvSpPr/>
          <p:nvPr/>
        </p:nvSpPr>
        <p:spPr>
          <a:xfrm>
            <a:off x="8428313" y="5253167"/>
            <a:ext cx="2732378" cy="14020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/>
              <a:t>Network of Prohibitive constructions</a:t>
            </a:r>
            <a:endParaRPr lang="en-GB" sz="3000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E463C-889C-DC45-9E15-38C05C5D5603}"/>
              </a:ext>
            </a:extLst>
          </p:cNvPr>
          <p:cNvSpPr txBox="1"/>
          <p:nvPr/>
        </p:nvSpPr>
        <p:spPr>
          <a:xfrm>
            <a:off x="470022" y="275111"/>
            <a:ext cx="135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Legend:</a:t>
            </a:r>
            <a:endParaRPr lang="ru-RU" sz="1400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FB2C309-D2B3-B34B-9784-00AAC4E535D0}"/>
              </a:ext>
            </a:extLst>
          </p:cNvPr>
          <p:cNvCxnSpPr/>
          <p:nvPr/>
        </p:nvCxnSpPr>
        <p:spPr>
          <a:xfrm>
            <a:off x="612909" y="712108"/>
            <a:ext cx="51021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189FDF2-CC6C-1C42-9CB3-07E950332F22}"/>
              </a:ext>
            </a:extLst>
          </p:cNvPr>
          <p:cNvCxnSpPr/>
          <p:nvPr/>
        </p:nvCxnSpPr>
        <p:spPr>
          <a:xfrm>
            <a:off x="642728" y="1210799"/>
            <a:ext cx="51021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ight Arrow 116">
            <a:extLst>
              <a:ext uri="{FF2B5EF4-FFF2-40B4-BE49-F238E27FC236}">
                <a16:creationId xmlns:a16="http://schemas.microsoft.com/office/drawing/2014/main" id="{A0E7295F-64B5-6644-8B03-AB552EF581AA}"/>
              </a:ext>
            </a:extLst>
          </p:cNvPr>
          <p:cNvSpPr/>
          <p:nvPr/>
        </p:nvSpPr>
        <p:spPr>
          <a:xfrm>
            <a:off x="602895" y="1373900"/>
            <a:ext cx="589875" cy="1793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6928DA-F9E2-1B4E-90C0-A884C6267F6F}"/>
              </a:ext>
            </a:extLst>
          </p:cNvPr>
          <p:cNvSpPr txBox="1"/>
          <p:nvPr/>
        </p:nvSpPr>
        <p:spPr>
          <a:xfrm>
            <a:off x="1146949" y="576676"/>
            <a:ext cx="1589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semantic transitions</a:t>
            </a:r>
            <a:endParaRPr lang="ru-RU" sz="11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D23839-2E19-684E-983F-C04BB2BC9A98}"/>
              </a:ext>
            </a:extLst>
          </p:cNvPr>
          <p:cNvSpPr txBox="1"/>
          <p:nvPr/>
        </p:nvSpPr>
        <p:spPr>
          <a:xfrm>
            <a:off x="1143162" y="1072300"/>
            <a:ext cx="1589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weaker relationships</a:t>
            </a:r>
            <a:endParaRPr lang="ru-RU" sz="11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41F496-3C23-2B40-8227-4F9F57952C4B}"/>
              </a:ext>
            </a:extLst>
          </p:cNvPr>
          <p:cNvSpPr txBox="1"/>
          <p:nvPr/>
        </p:nvSpPr>
        <p:spPr>
          <a:xfrm>
            <a:off x="1146949" y="803313"/>
            <a:ext cx="1931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syntactic/formal similarities</a:t>
            </a:r>
            <a:endParaRPr lang="ru-RU" sz="11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3362EE-FA9D-6A43-8FE9-0EA06EEA9028}"/>
              </a:ext>
            </a:extLst>
          </p:cNvPr>
          <p:cNvSpPr txBox="1"/>
          <p:nvPr/>
        </p:nvSpPr>
        <p:spPr>
          <a:xfrm>
            <a:off x="1153943" y="1295321"/>
            <a:ext cx="1589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overlap with other networks of cxns</a:t>
            </a:r>
            <a:endParaRPr lang="ru-RU" sz="1100" dirty="0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83032987-9C47-0B43-8B72-91BB52B4CD5E}"/>
              </a:ext>
            </a:extLst>
          </p:cNvPr>
          <p:cNvCxnSpPr/>
          <p:nvPr/>
        </p:nvCxnSpPr>
        <p:spPr>
          <a:xfrm>
            <a:off x="612909" y="954143"/>
            <a:ext cx="5102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D735D3-01C1-F447-924F-945ACA6E43A3}"/>
              </a:ext>
            </a:extLst>
          </p:cNvPr>
          <p:cNvSpPr/>
          <p:nvPr/>
        </p:nvSpPr>
        <p:spPr>
          <a:xfrm>
            <a:off x="520147" y="332888"/>
            <a:ext cx="2388550" cy="139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2C7C023-DB7C-A549-9891-F1B235C2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1317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02C13B06-EE1D-4649-9207-AD7694B7D00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 b="-2"/>
          <a:stretch/>
        </p:blipFill>
        <p:spPr>
          <a:xfrm>
            <a:off x="1841500" y="0"/>
            <a:ext cx="8327263" cy="6858000"/>
          </a:xfrm>
          <a:prstGeom prst="rect">
            <a:avLst/>
          </a:prstGeom>
        </p:spPr>
      </p:pic>
      <p:sp>
        <p:nvSpPr>
          <p:cNvPr id="3" name="Скругленная прямоугольная выноска 2">
            <a:extLst>
              <a:ext uri="{FF2B5EF4-FFF2-40B4-BE49-F238E27FC236}">
                <a16:creationId xmlns:a16="http://schemas.microsoft.com/office/drawing/2014/main" id="{94C78C57-8D8B-4F46-8A0B-69A20147B176}"/>
              </a:ext>
            </a:extLst>
          </p:cNvPr>
          <p:cNvSpPr/>
          <p:nvPr/>
        </p:nvSpPr>
        <p:spPr>
          <a:xfrm>
            <a:off x="348344" y="3697356"/>
            <a:ext cx="3349014" cy="2906645"/>
          </a:xfrm>
          <a:prstGeom prst="wedgeRoundRectCallout">
            <a:avLst>
              <a:gd name="adj1" fmla="val 57381"/>
              <a:gd name="adj2" fmla="val 4468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Constructions of this type refer to a successful realization of an action (</a:t>
            </a:r>
            <a:r>
              <a:rPr lang="en-US" sz="1600" i="1" dirty="0"/>
              <a:t>manage</a:t>
            </a:r>
            <a:r>
              <a:rPr lang="en-US" sz="1600" dirty="0"/>
              <a:t>, cf. Plungian &amp; van der Auwera 1998: 104), or “the successful result of the ability” (Aijmer 2004: 62). </a:t>
            </a:r>
          </a:p>
          <a:p>
            <a:pPr algn="ctr"/>
            <a:r>
              <a:rPr lang="en-US" sz="1600" dirty="0"/>
              <a:t>Actuality (or acquisitive modality, cf. van der Auwera et al. 2009) as a category lies at the intersection of Modality (Possibility) and Aspect (Perfective).</a:t>
            </a:r>
            <a:endParaRPr lang="ru-RU" sz="1600" dirty="0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E9F1F18C-DB40-3C46-B5B5-777D56E5615B}"/>
              </a:ext>
            </a:extLst>
          </p:cNvPr>
          <p:cNvSpPr/>
          <p:nvPr/>
        </p:nvSpPr>
        <p:spPr>
          <a:xfrm>
            <a:off x="4426225" y="6082748"/>
            <a:ext cx="1258957" cy="521253"/>
          </a:xfrm>
          <a:prstGeom prst="frame">
            <a:avLst>
              <a:gd name="adj1" fmla="val 793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2 4">
            <a:extLst>
              <a:ext uri="{FF2B5EF4-FFF2-40B4-BE49-F238E27FC236}">
                <a16:creationId xmlns:a16="http://schemas.microsoft.com/office/drawing/2014/main" id="{3DD3656A-9DB4-BF4C-8E47-EAC5A01AB35A}"/>
              </a:ext>
            </a:extLst>
          </p:cNvPr>
          <p:cNvSpPr/>
          <p:nvPr/>
        </p:nvSpPr>
        <p:spPr>
          <a:xfrm>
            <a:off x="7230834" y="5520576"/>
            <a:ext cx="2435679" cy="1219200"/>
          </a:xfrm>
          <a:prstGeom prst="borderCallout2">
            <a:avLst>
              <a:gd name="adj1" fmla="val 40179"/>
              <a:gd name="adj2" fmla="val -2970"/>
              <a:gd name="adj3" fmla="val 18750"/>
              <a:gd name="adj4" fmla="val -16667"/>
              <a:gd name="adj5" fmla="val 61026"/>
              <a:gd name="adj6" fmla="val -5863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NP-Dat udalos’ VP-Inf </a:t>
            </a:r>
          </a:p>
          <a:p>
            <a:pPr algn="ctr"/>
            <a:r>
              <a:rPr lang="en-US" sz="1600" i="1" dirty="0"/>
              <a:t>Miše udalos’ pokurit’</a:t>
            </a:r>
            <a:r>
              <a:rPr lang="en-US" sz="1600" dirty="0"/>
              <a:t>.</a:t>
            </a:r>
          </a:p>
          <a:p>
            <a:pPr algn="ctr"/>
            <a:r>
              <a:rPr lang="en-US" sz="1600" dirty="0"/>
              <a:t>‘Misha managed to smoke’.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0FFD-98C3-D14E-A7D9-70AA0BE1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133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63608-5866-BF42-A603-946E8817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C418F-BAAA-3D42-A372-104267B9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63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166E9-986F-6C46-80D5-9B667BE6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3781972" y="2083120"/>
            <a:ext cx="4327113" cy="1369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C5669A-118C-8D42-94D7-2FDA0B0AD071}"/>
              </a:ext>
            </a:extLst>
          </p:cNvPr>
          <p:cNvSpPr/>
          <p:nvPr/>
        </p:nvSpPr>
        <p:spPr>
          <a:xfrm>
            <a:off x="2680833" y="3567771"/>
            <a:ext cx="6830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https://constructicon.github.io/russian/</a:t>
            </a:r>
            <a:endParaRPr lang="en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3AADE-A248-2747-8F2D-EAEB7DC9FFDD}"/>
              </a:ext>
            </a:extLst>
          </p:cNvPr>
          <p:cNvSpPr txBox="1"/>
          <p:nvPr/>
        </p:nvSpPr>
        <p:spPr>
          <a:xfrm>
            <a:off x="546654" y="394692"/>
            <a:ext cx="11251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Team behind this project</a:t>
            </a:r>
          </a:p>
          <a:p>
            <a:r>
              <a:rPr lang="en-GB" dirty="0">
                <a:hlinkClick r:id="rId2"/>
              </a:rPr>
              <a:t>Laura A. Janda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Data mining, Editing of content, Dissemination of findings and results</a:t>
            </a:r>
          </a:p>
          <a:p>
            <a:r>
              <a:rPr lang="en-GB" dirty="0">
                <a:hlinkClick r:id="rId3"/>
              </a:rPr>
              <a:t>Tore Nesset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Editing of content, Dissemination of findings and results</a:t>
            </a:r>
          </a:p>
          <a:p>
            <a:r>
              <a:rPr lang="en-GB" dirty="0">
                <a:hlinkClick r:id="rId4"/>
              </a:rPr>
              <a:t>Ekaterina Rakhilina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Background research, Concept, Design, Content, Data mining, Semantic annotation, Editing, Dissemination of findings and results</a:t>
            </a:r>
          </a:p>
          <a:p>
            <a:r>
              <a:rPr lang="en-GB" dirty="0">
                <a:hlinkClick r:id="rId5"/>
              </a:rPr>
              <a:t>Olga Lyashevskaya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Concept, Design, Data mining, UD analysis, Syntactic annotation, Dissemination of findings and results</a:t>
            </a:r>
          </a:p>
          <a:p>
            <a:r>
              <a:rPr lang="en-GB" dirty="0">
                <a:hlinkClick r:id="rId6"/>
              </a:rPr>
              <a:t>Francis M. Tyers</a:t>
            </a:r>
            <a:r>
              <a:rPr lang="en-GB" dirty="0"/>
              <a:t> (Indiana University; earlier affiliated with </a:t>
            </a:r>
            <a:r>
              <a:rPr lang="en-GB" dirty="0" err="1"/>
              <a:t>UiT</a:t>
            </a:r>
            <a:r>
              <a:rPr lang="en-GB" dirty="0"/>
              <a:t> The Arctic University of Norway and National Research University Higher School of Economics): Concept, Design, UD for Russian</a:t>
            </a:r>
          </a:p>
          <a:p>
            <a:r>
              <a:rPr lang="en-GB" dirty="0">
                <a:hlinkClick r:id="rId7"/>
              </a:rPr>
              <a:t>Radovan Bast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Norway, Department of information technology): New user interface, design and programming</a:t>
            </a:r>
          </a:p>
          <a:p>
            <a:r>
              <a:rPr lang="en-GB" dirty="0"/>
              <a:t>Marianne Lund: Translation of definitions to Norwegian</a:t>
            </a:r>
          </a:p>
          <a:p>
            <a:r>
              <a:rPr lang="en-GB" dirty="0">
                <a:hlinkClick r:id="rId8"/>
              </a:rPr>
              <a:t>Valentina Zhukova</a:t>
            </a:r>
            <a:r>
              <a:rPr lang="en-GB" dirty="0"/>
              <a:t> (National Research University Higher School of Economics in Moscow): Content, Design, Data mining, Semantic and syntactic annotation, Dissemination of findings and results</a:t>
            </a:r>
          </a:p>
          <a:p>
            <a:r>
              <a:rPr lang="en-GB" dirty="0">
                <a:hlinkClick r:id="rId9"/>
              </a:rPr>
              <a:t>Daria Mordashova</a:t>
            </a:r>
            <a:r>
              <a:rPr lang="en-GB" dirty="0"/>
              <a:t> (Lomonosov Moscow State University, Institute of Linguistics of the Russian Academy of Sciences): Content, Design, Data mining, Semantic and syntactic annotation, Dissemination of findings and results</a:t>
            </a:r>
          </a:p>
          <a:p>
            <a:r>
              <a:rPr lang="en-GB" dirty="0">
                <a:hlinkClick r:id="rId10"/>
              </a:rPr>
              <a:t>Anna Endresen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Content, Design, Data mining, Editing, Semantic and syntactic annotation, Usage labels, Dissemination of findings and results, Coordination of teamwork</a:t>
            </a:r>
          </a:p>
        </p:txBody>
      </p:sp>
    </p:spTree>
    <p:extLst>
      <p:ext uri="{BB962C8B-B14F-4D97-AF65-F5344CB8AC3E}">
        <p14:creationId xmlns:p14="http://schemas.microsoft.com/office/powerpoint/2010/main" val="222065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6235-CF5E-F343-8EED-67384662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b="1" dirty="0"/>
              <a:t>The Russian Constructicon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6B-5D45-2949-A41D-471D9D4B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/>
          <a:lstStyle/>
          <a:p>
            <a:r>
              <a:rPr lang="en-NO" dirty="0"/>
              <a:t>Over 2200 constructions</a:t>
            </a:r>
          </a:p>
          <a:p>
            <a:r>
              <a:rPr lang="en-GB" dirty="0"/>
              <a:t>Arguably the largest openly available </a:t>
            </a:r>
            <a:r>
              <a:rPr lang="en-GB" dirty="0" err="1"/>
              <a:t>constructicon</a:t>
            </a:r>
            <a:r>
              <a:rPr lang="en-GB" dirty="0"/>
              <a:t> resource for any language</a:t>
            </a:r>
          </a:p>
          <a:p>
            <a:r>
              <a:rPr lang="en-NO" dirty="0"/>
              <a:t>User-friendly for linguists, teachers, learners</a:t>
            </a:r>
          </a:p>
          <a:p>
            <a:r>
              <a:rPr lang="en-NO" dirty="0"/>
              <a:t>Searchable according to semantics, anchor words, syntax</a:t>
            </a:r>
          </a:p>
          <a:p>
            <a:r>
              <a:rPr lang="en-NO" dirty="0"/>
              <a:t>Open-source, publicly archived data</a:t>
            </a:r>
          </a:p>
          <a:p>
            <a:r>
              <a:rPr lang="en-NO" dirty="0"/>
              <a:t>Designed to be portable to other languages, reproducible</a:t>
            </a:r>
          </a:p>
          <a:p>
            <a:endParaRPr lang="en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C572E-AAA0-D448-8C25-F771714F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7472514" y="5258805"/>
            <a:ext cx="4327113" cy="13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344145-D9D1-5E45-B644-C8DD6025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0"/>
            <a:ext cx="11863839" cy="6858000"/>
          </a:xfrm>
          <a:prstGeom prst="rect">
            <a:avLst/>
          </a:prstGeom>
        </p:spPr>
      </p:pic>
      <p:sp>
        <p:nvSpPr>
          <p:cNvPr id="4" name="Ellipse 9">
            <a:extLst>
              <a:ext uri="{FF2B5EF4-FFF2-40B4-BE49-F238E27FC236}">
                <a16:creationId xmlns:a16="http://schemas.microsoft.com/office/drawing/2014/main" id="{ECD10617-7533-BD44-9744-F75516AF056C}"/>
              </a:ext>
            </a:extLst>
          </p:cNvPr>
          <p:cNvSpPr/>
          <p:nvPr/>
        </p:nvSpPr>
        <p:spPr>
          <a:xfrm>
            <a:off x="3920226" y="682220"/>
            <a:ext cx="1022357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7D13F396-FC95-E04F-8965-98F357DF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07057" y="436410"/>
            <a:ext cx="1412637" cy="126346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D09194-AF38-D240-A3E4-8C5CFC16CBFC}"/>
              </a:ext>
            </a:extLst>
          </p:cNvPr>
          <p:cNvSpPr/>
          <p:nvPr/>
        </p:nvSpPr>
        <p:spPr>
          <a:xfrm>
            <a:off x="6219695" y="1489325"/>
            <a:ext cx="4850642" cy="28510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2CC89D0-F178-B442-899C-331F00CF3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79363" y="1454068"/>
            <a:ext cx="1412637" cy="1263468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2D64429-42CB-5B48-B10C-43F92EDDC9F0}"/>
              </a:ext>
            </a:extLst>
          </p:cNvPr>
          <p:cNvSpPr/>
          <p:nvPr/>
        </p:nvSpPr>
        <p:spPr>
          <a:xfrm>
            <a:off x="620814" y="2534478"/>
            <a:ext cx="4002157" cy="1331592"/>
          </a:xfrm>
          <a:prstGeom prst="wedgeRoundRectCallout">
            <a:avLst>
              <a:gd name="adj1" fmla="val 48818"/>
              <a:gd name="adj2" fmla="val -25862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17DD6-89B8-0C40-97AD-64D0BFCE91E2}"/>
              </a:ext>
            </a:extLst>
          </p:cNvPr>
          <p:cNvSpPr/>
          <p:nvPr/>
        </p:nvSpPr>
        <p:spPr>
          <a:xfrm>
            <a:off x="667196" y="2630056"/>
            <a:ext cx="390939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x-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window on the right and</a:t>
            </a:r>
            <a:r>
              <a:rPr lang="x-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scroll through the list of constructions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type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abbreviations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3B87B7E-D791-5B4E-8054-6DDA3AE2BEF0}"/>
              </a:ext>
            </a:extLst>
          </p:cNvPr>
          <p:cNvSpPr/>
          <p:nvPr/>
        </p:nvSpPr>
        <p:spPr>
          <a:xfrm>
            <a:off x="623817" y="4078318"/>
            <a:ext cx="4002157" cy="1151138"/>
          </a:xfrm>
          <a:prstGeom prst="wedgeRoundRectCallout">
            <a:avLst>
              <a:gd name="adj1" fmla="val 84975"/>
              <a:gd name="adj2" fmla="val -57197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217E0-0F80-0340-8B8A-EFAECFF54465}"/>
              </a:ext>
            </a:extLst>
          </p:cNvPr>
          <p:cNvSpPr/>
          <p:nvPr/>
        </p:nvSpPr>
        <p:spPr>
          <a:xfrm>
            <a:off x="698667" y="4121460"/>
            <a:ext cx="390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x-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ick any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construction, click on it and its description will appear at the bottom of the same page.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F10D8A4-8504-0E4B-9BC3-61C6F584124E}"/>
              </a:ext>
            </a:extLst>
          </p:cNvPr>
          <p:cNvSpPr/>
          <p:nvPr/>
        </p:nvSpPr>
        <p:spPr>
          <a:xfrm>
            <a:off x="10326472" y="2011679"/>
            <a:ext cx="704228" cy="1758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21381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1B8432-2918-0A42-B719-4F8E6D6D8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3" y="0"/>
            <a:ext cx="11816092" cy="68580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496B0BBA-1330-D941-A15C-8AB6D6E4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513173" y="2210850"/>
            <a:ext cx="1412637" cy="1263468"/>
          </a:xfrm>
          <a:prstGeom prst="rect">
            <a:avLst/>
          </a:prstGeom>
        </p:spPr>
      </p:pic>
      <p:sp>
        <p:nvSpPr>
          <p:cNvPr id="6" name="Ellipse 9">
            <a:extLst>
              <a:ext uri="{FF2B5EF4-FFF2-40B4-BE49-F238E27FC236}">
                <a16:creationId xmlns:a16="http://schemas.microsoft.com/office/drawing/2014/main" id="{EB6C27D7-CCB0-7B4B-B73D-69A22B0B8FBE}"/>
              </a:ext>
            </a:extLst>
          </p:cNvPr>
          <p:cNvSpPr/>
          <p:nvPr/>
        </p:nvSpPr>
        <p:spPr>
          <a:xfrm>
            <a:off x="1377696" y="3931182"/>
            <a:ext cx="566565" cy="4090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8C79BF-544F-D748-9EA0-2D6EC9DAAD02}"/>
              </a:ext>
            </a:extLst>
          </p:cNvPr>
          <p:cNvSpPr/>
          <p:nvPr/>
        </p:nvSpPr>
        <p:spPr>
          <a:xfrm>
            <a:off x="1839627" y="4187401"/>
            <a:ext cx="1183989" cy="3275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6735280-20BD-8B4C-91E5-DA0D7BEED1F2}"/>
              </a:ext>
            </a:extLst>
          </p:cNvPr>
          <p:cNvSpPr/>
          <p:nvPr/>
        </p:nvSpPr>
        <p:spPr>
          <a:xfrm>
            <a:off x="3058021" y="4190138"/>
            <a:ext cx="1839674" cy="3275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EE08B888-DFE0-7E43-951E-60014AA36A95}"/>
              </a:ext>
            </a:extLst>
          </p:cNvPr>
          <p:cNvSpPr/>
          <p:nvPr/>
        </p:nvSpPr>
        <p:spPr>
          <a:xfrm>
            <a:off x="869015" y="1546978"/>
            <a:ext cx="5241151" cy="1093445"/>
          </a:xfrm>
          <a:prstGeom prst="wedgeRoundRectCallout">
            <a:avLst>
              <a:gd name="adj1" fmla="val -19414"/>
              <a:gd name="adj2" fmla="val 49884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95B24-E36E-C543-9EDF-576D390D5ABF}"/>
              </a:ext>
            </a:extLst>
          </p:cNvPr>
          <p:cNvSpPr/>
          <p:nvPr/>
        </p:nvSpPr>
        <p:spPr>
          <a:xfrm>
            <a:off x="469028" y="1623685"/>
            <a:ext cx="5360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construction is represented here by its ID number, its name (a generalized morphosyntactic formula), and a short recognizable illustration.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FCBC63A-A992-A043-B2C5-1FE891BF0F40}"/>
              </a:ext>
            </a:extLst>
          </p:cNvPr>
          <p:cNvSpPr/>
          <p:nvPr/>
        </p:nvSpPr>
        <p:spPr>
          <a:xfrm>
            <a:off x="972508" y="2767541"/>
            <a:ext cx="1493130" cy="865965"/>
          </a:xfrm>
          <a:prstGeom prst="wedgeRoundRectCallout">
            <a:avLst>
              <a:gd name="adj1" fmla="val -13303"/>
              <a:gd name="adj2" fmla="val 80032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number</a:t>
            </a:r>
            <a:endParaRPr lang="en-NO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2834C83-5EB9-2549-BDEF-2A7F886C1E96}"/>
              </a:ext>
            </a:extLst>
          </p:cNvPr>
          <p:cNvSpPr/>
          <p:nvPr/>
        </p:nvSpPr>
        <p:spPr>
          <a:xfrm>
            <a:off x="2589385" y="2767541"/>
            <a:ext cx="1493130" cy="865965"/>
          </a:xfrm>
          <a:prstGeom prst="wedgeRoundRectCallout">
            <a:avLst>
              <a:gd name="adj1" fmla="val -32084"/>
              <a:gd name="adj2" fmla="val 108190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NO" dirty="0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61C8BB5C-A656-CE45-911A-1998A8276E93}"/>
              </a:ext>
            </a:extLst>
          </p:cNvPr>
          <p:cNvSpPr/>
          <p:nvPr/>
        </p:nvSpPr>
        <p:spPr>
          <a:xfrm>
            <a:off x="4179025" y="2768084"/>
            <a:ext cx="1916974" cy="865965"/>
          </a:xfrm>
          <a:prstGeom prst="wedgeRoundRectCallout">
            <a:avLst>
              <a:gd name="adj1" fmla="val -34250"/>
              <a:gd name="adj2" fmla="val 105374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Illustration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80656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CA71F0-8541-1349-891F-EB30F090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8" y="0"/>
            <a:ext cx="11760138" cy="6858000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537223A7-E44B-3640-B197-598FB7C35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74" y="5451957"/>
            <a:ext cx="1274268" cy="126346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21DF55-3823-FF4B-81F4-90B976A09E33}"/>
              </a:ext>
            </a:extLst>
          </p:cNvPr>
          <p:cNvSpPr/>
          <p:nvPr/>
        </p:nvSpPr>
        <p:spPr>
          <a:xfrm>
            <a:off x="1384142" y="5824630"/>
            <a:ext cx="2017426" cy="5181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89808-9819-F840-8E11-3829946EDE41}"/>
              </a:ext>
            </a:extLst>
          </p:cNvPr>
          <p:cNvSpPr/>
          <p:nvPr/>
        </p:nvSpPr>
        <p:spPr>
          <a:xfrm>
            <a:off x="5203170" y="5361818"/>
            <a:ext cx="6412524" cy="1151138"/>
          </a:xfrm>
          <a:prstGeom prst="wedgeRoundRectCallout">
            <a:avLst>
              <a:gd name="adj1" fmla="val -75979"/>
              <a:gd name="adj2" fmla="val 15566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4FB3E4-96A2-1C44-BDE4-572016A1FE97}"/>
              </a:ext>
            </a:extLst>
          </p:cNvPr>
          <p:cNvSpPr/>
          <p:nvPr/>
        </p:nvSpPr>
        <p:spPr>
          <a:xfrm>
            <a:off x="5999215" y="5614221"/>
            <a:ext cx="613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Scroll down, press "Show additional info", </a:t>
            </a:r>
          </a:p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more information will appear.</a:t>
            </a:r>
            <a:endParaRPr lang="en-N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257614-7CA7-F348-8232-F147959C3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2" y="0"/>
            <a:ext cx="11742356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77B68D-F2EE-CC49-8A9A-7D4147D3D614}"/>
              </a:ext>
            </a:extLst>
          </p:cNvPr>
          <p:cNvSpPr/>
          <p:nvPr/>
        </p:nvSpPr>
        <p:spPr>
          <a:xfrm>
            <a:off x="1421264" y="574063"/>
            <a:ext cx="2077840" cy="5181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2158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8193D1-0C53-3849-9EE5-2CC374AA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" y="0"/>
            <a:ext cx="1178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5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9F396F-DAC3-3942-829E-68BF929A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9" y="0"/>
            <a:ext cx="11794758" cy="6858000"/>
          </a:xfrm>
          <a:prstGeom prst="rect">
            <a:avLst/>
          </a:prstGeom>
        </p:spPr>
      </p:pic>
      <p:sp>
        <p:nvSpPr>
          <p:cNvPr id="6" name="Ellipse 9">
            <a:extLst>
              <a:ext uri="{FF2B5EF4-FFF2-40B4-BE49-F238E27FC236}">
                <a16:creationId xmlns:a16="http://schemas.microsoft.com/office/drawing/2014/main" id="{95E4E183-6713-2F42-8474-422665A68F92}"/>
              </a:ext>
            </a:extLst>
          </p:cNvPr>
          <p:cNvSpPr/>
          <p:nvPr/>
        </p:nvSpPr>
        <p:spPr>
          <a:xfrm>
            <a:off x="4618782" y="729211"/>
            <a:ext cx="1022357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E1F47DD-EE74-B546-9E26-6C952B6B0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389680" y="650601"/>
            <a:ext cx="1412637" cy="1263468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2EA4ADB-ACBA-334D-967A-216C9D57E267}"/>
              </a:ext>
            </a:extLst>
          </p:cNvPr>
          <p:cNvSpPr/>
          <p:nvPr/>
        </p:nvSpPr>
        <p:spPr>
          <a:xfrm>
            <a:off x="7573215" y="539566"/>
            <a:ext cx="4333466" cy="1151138"/>
          </a:xfrm>
          <a:prstGeom prst="wedgeRoundRectCallout">
            <a:avLst>
              <a:gd name="adj1" fmla="val -67755"/>
              <a:gd name="adj2" fmla="val -24925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Alternatively, on the Daily Dose page you can get 5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randomly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constructions that match your level.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510500-FCFA-7042-B6E2-5DB48EB12461}"/>
              </a:ext>
            </a:extLst>
          </p:cNvPr>
          <p:cNvSpPr/>
          <p:nvPr/>
        </p:nvSpPr>
        <p:spPr>
          <a:xfrm>
            <a:off x="1348608" y="1914069"/>
            <a:ext cx="1337481" cy="9622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6FCF44B0-F6BA-BC4C-B354-5FB360099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95" y="1690704"/>
            <a:ext cx="1412638" cy="12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92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D7083A-D1C4-D847-8CAE-E21A5A6B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2" y="0"/>
            <a:ext cx="11756571" cy="6858000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1403EE35-6B6A-8E4E-B656-954C0CD37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42" y="1874198"/>
            <a:ext cx="1412638" cy="126346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D77C7DA-266A-4C4A-9285-81123E352D5C}"/>
              </a:ext>
            </a:extLst>
          </p:cNvPr>
          <p:cNvSpPr/>
          <p:nvPr/>
        </p:nvSpPr>
        <p:spPr>
          <a:xfrm>
            <a:off x="1871003" y="3583744"/>
            <a:ext cx="4197324" cy="1157068"/>
          </a:xfrm>
          <a:prstGeom prst="wedgeRoundRectCallout">
            <a:avLst>
              <a:gd name="adj1" fmla="val -9647"/>
              <a:gd name="adj2" fmla="val -141022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Press the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and get 5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randomly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constructions that match your level.</a:t>
            </a:r>
          </a:p>
        </p:txBody>
      </p:sp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CBF483BD-DB64-EC49-A810-D898488C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33116" y="1660033"/>
            <a:ext cx="1358884" cy="12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5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677756E-EF13-FE47-887F-486404AF7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8" y="0"/>
            <a:ext cx="11776784" cy="6858000"/>
          </a:xfrm>
          <a:prstGeom prst="rect">
            <a:avLst/>
          </a:prstGeom>
        </p:spPr>
      </p:pic>
      <p:sp>
        <p:nvSpPr>
          <p:cNvPr id="9" name="Ellipse 9">
            <a:extLst>
              <a:ext uri="{FF2B5EF4-FFF2-40B4-BE49-F238E27FC236}">
                <a16:creationId xmlns:a16="http://schemas.microsoft.com/office/drawing/2014/main" id="{1135BD6B-3A69-E646-A30B-2F5DDA4B6760}"/>
              </a:ext>
            </a:extLst>
          </p:cNvPr>
          <p:cNvSpPr/>
          <p:nvPr/>
        </p:nvSpPr>
        <p:spPr>
          <a:xfrm>
            <a:off x="5407833" y="673779"/>
            <a:ext cx="1252274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19C74BF4-E16C-3449-A16D-798208A3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660107" y="427969"/>
            <a:ext cx="1412637" cy="126346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93B0550-1DE0-E949-B1DD-A57DA2EA22A3}"/>
              </a:ext>
            </a:extLst>
          </p:cNvPr>
          <p:cNvSpPr/>
          <p:nvPr/>
        </p:nvSpPr>
        <p:spPr>
          <a:xfrm>
            <a:off x="6592845" y="3384389"/>
            <a:ext cx="4628271" cy="1780659"/>
          </a:xfrm>
          <a:prstGeom prst="wedgeRoundRectCallout">
            <a:avLst>
              <a:gd name="adj1" fmla="val -49252"/>
              <a:gd name="adj2" fmla="val 30067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dirty="0">
                <a:latin typeface="Calibri" panose="020F0502020204030204" pitchFamily="34" charset="0"/>
                <a:cs typeface="Calibri" panose="020F0502020204030204" pitchFamily="34" charset="0"/>
              </a:rPr>
              <a:t>In Advanced Search you can combine as many filters from different windows as you want.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0BD4893-C19B-D044-B33D-BE0C7A6FC692}"/>
              </a:ext>
            </a:extLst>
          </p:cNvPr>
          <p:cNvSpPr/>
          <p:nvPr/>
        </p:nvSpPr>
        <p:spPr>
          <a:xfrm>
            <a:off x="4979963" y="1814732"/>
            <a:ext cx="1406768" cy="4853354"/>
          </a:xfrm>
          <a:prstGeom prst="rightBrace">
            <a:avLst>
              <a:gd name="adj1" fmla="val 3270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99904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B6ACE5B-722A-9149-9F76-85C9CB4F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" y="0"/>
            <a:ext cx="11712633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C553C9-8D40-844E-A62F-E6CD63F5789D}"/>
              </a:ext>
            </a:extLst>
          </p:cNvPr>
          <p:cNvSpPr/>
          <p:nvPr/>
        </p:nvSpPr>
        <p:spPr>
          <a:xfrm>
            <a:off x="6231042" y="1483903"/>
            <a:ext cx="4722126" cy="24301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CADF341E-6C98-9C49-87AF-FCD2100C6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481500" y="442590"/>
            <a:ext cx="1412637" cy="1263468"/>
          </a:xfrm>
          <a:prstGeom prst="rect">
            <a:avLst/>
          </a:prstGeom>
        </p:spPr>
      </p:pic>
      <p:sp>
        <p:nvSpPr>
          <p:cNvPr id="7" name="Ellipse 9">
            <a:extLst>
              <a:ext uri="{FF2B5EF4-FFF2-40B4-BE49-F238E27FC236}">
                <a16:creationId xmlns:a16="http://schemas.microsoft.com/office/drawing/2014/main" id="{2EC4798E-9782-3F4C-A3E0-61FC86B75E62}"/>
              </a:ext>
            </a:extLst>
          </p:cNvPr>
          <p:cNvSpPr/>
          <p:nvPr/>
        </p:nvSpPr>
        <p:spPr>
          <a:xfrm>
            <a:off x="5407832" y="673779"/>
            <a:ext cx="1252274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C6FB9079-82F9-1B43-A916-26BCD4A75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14" y="2260489"/>
            <a:ext cx="1228802" cy="1263468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A624439D-5E32-C04F-9F21-A9F3BD27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14" y="5029948"/>
            <a:ext cx="1228802" cy="1263468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F6FA9AF-0EB6-FD44-BC4B-D13734527319}"/>
              </a:ext>
            </a:extLst>
          </p:cNvPr>
          <p:cNvSpPr/>
          <p:nvPr/>
        </p:nvSpPr>
        <p:spPr>
          <a:xfrm>
            <a:off x="6324897" y="5374097"/>
            <a:ext cx="5565389" cy="1347368"/>
          </a:xfrm>
          <a:prstGeom prst="wedgeRoundRectCallout">
            <a:avLst>
              <a:gd name="adj1" fmla="val -48819"/>
              <a:gd name="adj2" fmla="val -28259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dirty="0">
                <a:latin typeface="Calibri" panose="020F0502020204030204" pitchFamily="34" charset="0"/>
                <a:cs typeface="Calibri" panose="020F0502020204030204" pitchFamily="34" charset="0"/>
              </a:rPr>
              <a:t>For example, if you want to find Biclausal constructions that express Contrast – Choose Biclausal in Syntactic type, choose C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NO" dirty="0">
                <a:latin typeface="Calibri" panose="020F0502020204030204" pitchFamily="34" charset="0"/>
                <a:cs typeface="Calibri" panose="020F0502020204030204" pitchFamily="34" charset="0"/>
              </a:rPr>
              <a:t>trast within Comparison in Semantic type.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9E7DFCB-2653-F04F-9C92-E8434BF18811}"/>
              </a:ext>
            </a:extLst>
          </p:cNvPr>
          <p:cNvSpPr/>
          <p:nvPr/>
        </p:nvSpPr>
        <p:spPr>
          <a:xfrm>
            <a:off x="7168451" y="4014757"/>
            <a:ext cx="4628271" cy="1263468"/>
          </a:xfrm>
          <a:prstGeom prst="wedgeRoundRectCallout">
            <a:avLst>
              <a:gd name="adj1" fmla="val 12146"/>
              <a:gd name="adj2" fmla="val -109179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dirty="0">
                <a:latin typeface="Calibri" panose="020F0502020204030204" pitchFamily="34" charset="0"/>
                <a:cs typeface="Calibri" panose="020F0502020204030204" pitchFamily="34" charset="0"/>
              </a:rPr>
              <a:t>The result will be the intersection, that is those constructions that carry both tags: Biclausal and Contrast.</a:t>
            </a:r>
          </a:p>
        </p:txBody>
      </p:sp>
    </p:spTree>
    <p:extLst>
      <p:ext uri="{BB962C8B-B14F-4D97-AF65-F5344CB8AC3E}">
        <p14:creationId xmlns:p14="http://schemas.microsoft.com/office/powerpoint/2010/main" val="49861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3AADE-A248-2747-8F2D-EAEB7DC9FFDD}"/>
              </a:ext>
            </a:extLst>
          </p:cNvPr>
          <p:cNvSpPr txBox="1"/>
          <p:nvPr/>
        </p:nvSpPr>
        <p:spPr>
          <a:xfrm>
            <a:off x="546654" y="394692"/>
            <a:ext cx="11251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Team behind this project</a:t>
            </a:r>
          </a:p>
          <a:p>
            <a:r>
              <a:rPr lang="en-GB" dirty="0">
                <a:hlinkClick r:id="rId2"/>
              </a:rPr>
              <a:t>Laura A. Janda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Data mining, Editing of content, Dissemination of findings and results</a:t>
            </a:r>
          </a:p>
          <a:p>
            <a:r>
              <a:rPr lang="en-GB" dirty="0">
                <a:hlinkClick r:id="rId3"/>
              </a:rPr>
              <a:t>Tore Nesset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Background research, Concept, Design, Editing of content, Dissemination of findings and results</a:t>
            </a:r>
          </a:p>
          <a:p>
            <a:r>
              <a:rPr lang="en-GB" dirty="0">
                <a:hlinkClick r:id="rId4"/>
              </a:rPr>
              <a:t>Ekaterina Rakhilina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Background research, Concept, Design, Content, Data mining, Semantic annotation, Editing, Dissemination of findings and results</a:t>
            </a:r>
          </a:p>
          <a:p>
            <a:r>
              <a:rPr lang="en-GB" dirty="0">
                <a:hlinkClick r:id="rId5"/>
              </a:rPr>
              <a:t>Olga Lyashevskaya</a:t>
            </a:r>
            <a:r>
              <a:rPr lang="en-GB" dirty="0"/>
              <a:t> (National Research University Higher School of Economics in Moscow, </a:t>
            </a:r>
            <a:r>
              <a:rPr lang="en-GB" dirty="0" err="1"/>
              <a:t>Vinogradov</a:t>
            </a:r>
            <a:r>
              <a:rPr lang="en-GB" dirty="0"/>
              <a:t> Institute of Russian Language at Russian Academy of Sciences): Concept, Design, Data mining, UD analysis, Syntactic annotation, Dissemination of findings and results</a:t>
            </a:r>
          </a:p>
          <a:p>
            <a:r>
              <a:rPr lang="en-GB" dirty="0">
                <a:hlinkClick r:id="rId6"/>
              </a:rPr>
              <a:t>Francis M. Tyers</a:t>
            </a:r>
            <a:r>
              <a:rPr lang="en-GB" dirty="0"/>
              <a:t> (Indiana University; earlier affiliated with </a:t>
            </a:r>
            <a:r>
              <a:rPr lang="en-GB" dirty="0" err="1"/>
              <a:t>UiT</a:t>
            </a:r>
            <a:r>
              <a:rPr lang="en-GB" dirty="0"/>
              <a:t> The Arctic University of Norway and National Research University Higher School of Economics): Concept, Design, UD for Russian</a:t>
            </a:r>
          </a:p>
          <a:p>
            <a:r>
              <a:rPr lang="en-GB" dirty="0">
                <a:hlinkClick r:id="rId7"/>
              </a:rPr>
              <a:t>Radovan Bast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Norway, Department of information technology): New user interface, design and programming</a:t>
            </a:r>
          </a:p>
          <a:p>
            <a:r>
              <a:rPr lang="en-GB" dirty="0"/>
              <a:t>Marianne Lund: Translation of definitions to Norwegian</a:t>
            </a:r>
          </a:p>
          <a:p>
            <a:r>
              <a:rPr lang="en-GB" dirty="0">
                <a:hlinkClick r:id="rId8"/>
              </a:rPr>
              <a:t>Valentina Zhukova</a:t>
            </a:r>
            <a:r>
              <a:rPr lang="en-GB" dirty="0"/>
              <a:t> (National Research University Higher School of Economics in Moscow): Content, Design, Data mining, Semantic and syntactic annotation, Dissemination of findings and results</a:t>
            </a:r>
          </a:p>
          <a:p>
            <a:r>
              <a:rPr lang="en-GB" dirty="0">
                <a:hlinkClick r:id="rId9"/>
              </a:rPr>
              <a:t>Daria Mordashova</a:t>
            </a:r>
            <a:r>
              <a:rPr lang="en-GB" dirty="0"/>
              <a:t> (Lomonosov Moscow State University, Institute of Linguistics of the Russian Academy of Sciences): Content, Design, Data mining, Semantic and syntactic annotation, Dissemination of findings and results</a:t>
            </a:r>
          </a:p>
          <a:p>
            <a:r>
              <a:rPr lang="en-GB" dirty="0">
                <a:hlinkClick r:id="rId10"/>
              </a:rPr>
              <a:t>Anna Endresen</a:t>
            </a:r>
            <a:r>
              <a:rPr lang="en-GB" dirty="0"/>
              <a:t> (</a:t>
            </a:r>
            <a:r>
              <a:rPr lang="en-GB" dirty="0" err="1"/>
              <a:t>UiT</a:t>
            </a:r>
            <a:r>
              <a:rPr lang="en-GB" dirty="0"/>
              <a:t> The Arctic University of Norway): Content, Design, Data mining, Editing, Semantic and syntactic annotation, Usage labels, Dissemination of findings and results, Coordination of teamwork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EAD6A4-85A1-8141-9EEF-82446AA069F0}"/>
              </a:ext>
            </a:extLst>
          </p:cNvPr>
          <p:cNvSpPr/>
          <p:nvPr/>
        </p:nvSpPr>
        <p:spPr>
          <a:xfrm>
            <a:off x="4438578" y="2450079"/>
            <a:ext cx="5987570" cy="371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PLUS: </a:t>
            </a:r>
          </a:p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over 40 students at </a:t>
            </a:r>
          </a:p>
          <a:p>
            <a:r>
              <a:rPr lang="en-GB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Tromsø</a:t>
            </a: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</a:p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HSE (Moscow)</a:t>
            </a:r>
            <a:endParaRPr lang="en-GB" sz="5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15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677756E-EF13-FE47-887F-486404AF7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8" y="0"/>
            <a:ext cx="11776784" cy="6858000"/>
          </a:xfrm>
          <a:prstGeom prst="rect">
            <a:avLst/>
          </a:prstGeom>
        </p:spPr>
      </p:pic>
      <p:sp>
        <p:nvSpPr>
          <p:cNvPr id="9" name="Ellipse 9">
            <a:extLst>
              <a:ext uri="{FF2B5EF4-FFF2-40B4-BE49-F238E27FC236}">
                <a16:creationId xmlns:a16="http://schemas.microsoft.com/office/drawing/2014/main" id="{1135BD6B-3A69-E646-A30B-2F5DDA4B6760}"/>
              </a:ext>
            </a:extLst>
          </p:cNvPr>
          <p:cNvSpPr/>
          <p:nvPr/>
        </p:nvSpPr>
        <p:spPr>
          <a:xfrm>
            <a:off x="5407833" y="673779"/>
            <a:ext cx="1252274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19C74BF4-E16C-3449-A16D-798208A3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660107" y="427969"/>
            <a:ext cx="1412637" cy="1263468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687885-B23B-DB48-9BF2-23B6E6FBC079}"/>
              </a:ext>
            </a:extLst>
          </p:cNvPr>
          <p:cNvSpPr/>
          <p:nvPr/>
        </p:nvSpPr>
        <p:spPr>
          <a:xfrm>
            <a:off x="11163964" y="1830082"/>
            <a:ext cx="704228" cy="450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93B0550-1DE0-E949-B1DD-A57DA2EA22A3}"/>
              </a:ext>
            </a:extLst>
          </p:cNvPr>
          <p:cNvSpPr/>
          <p:nvPr/>
        </p:nvSpPr>
        <p:spPr>
          <a:xfrm>
            <a:off x="8314006" y="427969"/>
            <a:ext cx="3732416" cy="1151138"/>
          </a:xfrm>
          <a:prstGeom prst="wedgeRoundRectCallout">
            <a:avLst>
              <a:gd name="adj1" fmla="val -49252"/>
              <a:gd name="adj2" fmla="val 30067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To find all constructions at a certain level, you can use Advanced Search, window "Level".</a:t>
            </a:r>
          </a:p>
        </p:txBody>
      </p:sp>
    </p:spTree>
    <p:extLst>
      <p:ext uri="{BB962C8B-B14F-4D97-AF65-F5344CB8AC3E}">
        <p14:creationId xmlns:p14="http://schemas.microsoft.com/office/powerpoint/2010/main" val="663327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4B57AA-B805-6748-B851-F71E2EC0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1" y="0"/>
            <a:ext cx="11800778" cy="6858000"/>
          </a:xfrm>
          <a:prstGeom prst="rect">
            <a:avLst/>
          </a:prstGeom>
        </p:spPr>
      </p:pic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C3FD4000-F93B-B641-8FB4-A4EFDAFCB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900940" y="4826817"/>
            <a:ext cx="1412637" cy="1263468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EDF1FC27-7F74-C848-B044-DE5587E07E26}"/>
              </a:ext>
            </a:extLst>
          </p:cNvPr>
          <p:cNvSpPr/>
          <p:nvPr/>
        </p:nvSpPr>
        <p:spPr>
          <a:xfrm>
            <a:off x="10918208" y="1900421"/>
            <a:ext cx="704228" cy="450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9C1DD1E-DE3B-A74D-83EF-289B6A7F346B}"/>
              </a:ext>
            </a:extLst>
          </p:cNvPr>
          <p:cNvSpPr/>
          <p:nvPr/>
        </p:nvSpPr>
        <p:spPr>
          <a:xfrm>
            <a:off x="6457071" y="3024554"/>
            <a:ext cx="4461137" cy="3376246"/>
          </a:xfrm>
          <a:prstGeom prst="wedgeRoundRectCallout">
            <a:avLst>
              <a:gd name="adj1" fmla="val -58341"/>
              <a:gd name="adj2" fmla="val -2712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We use the CEFR system of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(=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ommon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uropean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ramework of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eference for Languages)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b-N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A1 (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beginner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A2 (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elementary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B1 (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B2 (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C1 (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C2 (superior)</a:t>
            </a:r>
          </a:p>
        </p:txBody>
      </p:sp>
    </p:spTree>
    <p:extLst>
      <p:ext uri="{BB962C8B-B14F-4D97-AF65-F5344CB8AC3E}">
        <p14:creationId xmlns:p14="http://schemas.microsoft.com/office/powerpoint/2010/main" val="2157043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3904DC-0979-194D-A71C-718B78C5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7"/>
            <a:ext cx="12192000" cy="6798926"/>
          </a:xfrm>
          <a:prstGeom prst="rect">
            <a:avLst/>
          </a:prstGeom>
        </p:spPr>
      </p:pic>
      <p:sp>
        <p:nvSpPr>
          <p:cNvPr id="4" name="Ellipse 9">
            <a:extLst>
              <a:ext uri="{FF2B5EF4-FFF2-40B4-BE49-F238E27FC236}">
                <a16:creationId xmlns:a16="http://schemas.microsoft.com/office/drawing/2014/main" id="{0333E219-BC73-DB4F-AE3D-67BC7793523D}"/>
              </a:ext>
            </a:extLst>
          </p:cNvPr>
          <p:cNvSpPr/>
          <p:nvPr/>
        </p:nvSpPr>
        <p:spPr>
          <a:xfrm>
            <a:off x="7326923" y="497933"/>
            <a:ext cx="1630907" cy="77184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5F3EED15-E552-AB40-B42D-EBA3371E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57830" y="252123"/>
            <a:ext cx="1412637" cy="1263468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418968F-B509-4D44-A8AE-A3B4022A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283" y="5815394"/>
            <a:ext cx="1228802" cy="126346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EFF1F06-26D2-DD45-8ADF-D1FD853ACF04}"/>
              </a:ext>
            </a:extLst>
          </p:cNvPr>
          <p:cNvSpPr/>
          <p:nvPr/>
        </p:nvSpPr>
        <p:spPr>
          <a:xfrm>
            <a:off x="5742196" y="2153466"/>
            <a:ext cx="5605742" cy="3332934"/>
          </a:xfrm>
          <a:prstGeom prst="wedgeRoundRectCallout">
            <a:avLst>
              <a:gd name="adj1" fmla="val -49252"/>
              <a:gd name="adj2" fmla="val 30067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3200" dirty="0">
                <a:latin typeface="Calibri" panose="020F0502020204030204" pitchFamily="34" charset="0"/>
                <a:cs typeface="Calibri" panose="020F0502020204030204" pitchFamily="34" charset="0"/>
              </a:rPr>
              <a:t>Full descriptions of all features of the site are available on the Instructions page</a:t>
            </a:r>
          </a:p>
          <a:p>
            <a:endParaRPr lang="en-NO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O" sz="3200" dirty="0">
                <a:latin typeface="Calibri" panose="020F0502020204030204" pitchFamily="34" charset="0"/>
                <a:cs typeface="Calibri" panose="020F0502020204030204" pitchFamily="34" charset="0"/>
              </a:rPr>
              <a:t>For example, one can explore the Semantic Types</a:t>
            </a:r>
          </a:p>
        </p:txBody>
      </p:sp>
    </p:spTree>
    <p:extLst>
      <p:ext uri="{BB962C8B-B14F-4D97-AF65-F5344CB8AC3E}">
        <p14:creationId xmlns:p14="http://schemas.microsoft.com/office/powerpoint/2010/main" val="2729019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DCE9F93-6C0D-4A4C-A6DC-C819AB40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5" y="0"/>
            <a:ext cx="11838810" cy="685800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08E52D8-8A8C-F943-8389-96E35A47EFD1}"/>
              </a:ext>
            </a:extLst>
          </p:cNvPr>
          <p:cNvSpPr/>
          <p:nvPr/>
        </p:nvSpPr>
        <p:spPr>
          <a:xfrm>
            <a:off x="6961632" y="1658112"/>
            <a:ext cx="4103531" cy="3901440"/>
          </a:xfrm>
          <a:prstGeom prst="wedgeRoundRectCallout">
            <a:avLst>
              <a:gd name="adj1" fmla="val -61640"/>
              <a:gd name="adj2" fmla="val -20865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400">
                <a:latin typeface="Calibri" panose="020F0502020204030204" pitchFamily="34" charset="0"/>
                <a:cs typeface="Calibri" panose="020F0502020204030204" pitchFamily="34" charset="0"/>
              </a:rPr>
              <a:t>An overview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and description </a:t>
            </a:r>
            <a:r>
              <a:rPr lang="x-none" sz="2400">
                <a:latin typeface="Calibri" panose="020F0502020204030204" pitchFamily="34" charset="0"/>
                <a:cs typeface="Calibri" panose="020F0502020204030204" pitchFamily="34" charset="0"/>
              </a:rPr>
              <a:t>of semantic types and subtypes of constructions, </a:t>
            </a:r>
          </a:p>
          <a:p>
            <a:r>
              <a:rPr lang="x-none" sz="2400">
                <a:latin typeface="Calibri" panose="020F0502020204030204" pitchFamily="34" charset="0"/>
                <a:cs typeface="Calibri" panose="020F0502020204030204" pitchFamily="34" charset="0"/>
              </a:rPr>
              <a:t>grouped into numbered classes and subclasses.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A80BB-52A8-DA47-B61B-2D1CE536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43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467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838665-1311-4346-B3D7-A5B0CAA4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2" y="0"/>
            <a:ext cx="11855496" cy="685800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C838E62-13DD-E644-9619-9C485BD22AB2}"/>
              </a:ext>
            </a:extLst>
          </p:cNvPr>
          <p:cNvSpPr/>
          <p:nvPr/>
        </p:nvSpPr>
        <p:spPr>
          <a:xfrm>
            <a:off x="8367386" y="1658112"/>
            <a:ext cx="2610095" cy="1770888"/>
          </a:xfrm>
          <a:prstGeom prst="wedgeRoundRectCallout">
            <a:avLst>
              <a:gd name="adj1" fmla="val -61640"/>
              <a:gd name="adj2" fmla="val -20865"/>
              <a:gd name="adj3" fmla="val 16667"/>
            </a:avLst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Description is also available in Russian </a:t>
            </a:r>
            <a:endParaRPr lang="x-non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D415-A8FE-584A-B87D-65FBA986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44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44063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7BD5E6-927F-C045-8BAC-BDFD30B1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35" y="-1"/>
            <a:ext cx="12232135" cy="7127631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706B4D9-4E3E-E142-93CD-C258089BD5A3}"/>
              </a:ext>
            </a:extLst>
          </p:cNvPr>
          <p:cNvSpPr/>
          <p:nvPr/>
        </p:nvSpPr>
        <p:spPr>
          <a:xfrm>
            <a:off x="0" y="2567354"/>
            <a:ext cx="5556738" cy="3552092"/>
          </a:xfrm>
          <a:prstGeom prst="wedgeRoundRectCallout">
            <a:avLst>
              <a:gd name="adj1" fmla="val -49252"/>
              <a:gd name="adj2" fmla="val 30067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also instructional videos on our YouTube channel: 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https://www.youtube.com/channel/UC8q-_F8c8bx9gI7fYET1-dQ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O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7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5711-634A-C342-8D26-7E52BAD2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Overview: the Russian </a:t>
            </a:r>
            <a:r>
              <a:rPr lang="en-US" sz="5400" b="1" dirty="0" err="1"/>
              <a:t>Constructicon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700A-ADAF-B447-903B-31C87255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Why and How We Built It</a:t>
            </a:r>
          </a:p>
          <a:p>
            <a:r>
              <a:rPr lang="en-US" sz="4400" dirty="0"/>
              <a:t>Semantic Classification</a:t>
            </a:r>
          </a:p>
          <a:p>
            <a:r>
              <a:rPr lang="en-US" sz="4400" dirty="0"/>
              <a:t>A Tour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570DB-7AF1-9A4A-B1B9-9389CE46A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4357706" y="4386649"/>
            <a:ext cx="7650538" cy="24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5711-634A-C342-8D26-7E52BAD2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Overview: the Russian </a:t>
            </a:r>
            <a:r>
              <a:rPr lang="en-US" sz="5400" b="1" dirty="0" err="1"/>
              <a:t>Constructicon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700A-ADAF-B447-903B-31C87255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Why and How We Built It</a:t>
            </a:r>
          </a:p>
          <a:p>
            <a:r>
              <a:rPr lang="en-US" sz="4400" dirty="0"/>
              <a:t>Semantic Classification</a:t>
            </a:r>
          </a:p>
          <a:p>
            <a:r>
              <a:rPr lang="en-US" sz="4400" dirty="0"/>
              <a:t>A Tour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570DB-7AF1-9A4A-B1B9-9389CE46A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875" r="8926" b="15850"/>
          <a:stretch/>
        </p:blipFill>
        <p:spPr>
          <a:xfrm>
            <a:off x="4357706" y="4386649"/>
            <a:ext cx="7650538" cy="242050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12927F-6017-F647-BD82-4EC9A68026D2}"/>
              </a:ext>
            </a:extLst>
          </p:cNvPr>
          <p:cNvSpPr/>
          <p:nvPr/>
        </p:nvSpPr>
        <p:spPr>
          <a:xfrm>
            <a:off x="983973" y="4072366"/>
            <a:ext cx="10823714" cy="242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b="1" dirty="0"/>
              <a:t>Main Point:</a:t>
            </a:r>
          </a:p>
          <a:p>
            <a:pPr algn="ctr"/>
            <a:r>
              <a:rPr lang="en-NO" sz="4000" dirty="0"/>
              <a:t>We take seriously Fillmore’s (2008) claim that a </a:t>
            </a:r>
            <a:r>
              <a:rPr lang="en-NO" sz="4000" dirty="0">
                <a:latin typeface="Calibri" panose="020F0502020204030204" pitchFamily="34" charset="0"/>
                <a:cs typeface="Calibri" panose="020F0502020204030204" pitchFamily="34" charset="0"/>
              </a:rPr>
              <a:t>language is a structured inventory of constructions, a constructicon</a:t>
            </a:r>
            <a:endParaRPr lang="en-NO" sz="4000" dirty="0"/>
          </a:p>
        </p:txBody>
      </p:sp>
    </p:spTree>
    <p:extLst>
      <p:ext uri="{BB962C8B-B14F-4D97-AF65-F5344CB8AC3E}">
        <p14:creationId xmlns:p14="http://schemas.microsoft.com/office/powerpoint/2010/main" val="427489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63608-5866-BF42-A603-946E8817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and How We Built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C418F-BAAA-3D42-A372-104267B9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AD2-20E3-D149-B86E-E49F0C7D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Why build a constructicon?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EC9D-FE45-0D47-9AFD-41D3254F1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For linguists</a:t>
            </a:r>
          </a:p>
          <a:p>
            <a:pPr lvl="1"/>
            <a:r>
              <a:rPr lang="en-NO" dirty="0"/>
              <a:t>to achieve improved description of languages</a:t>
            </a:r>
          </a:p>
          <a:p>
            <a:pPr lvl="1"/>
            <a:r>
              <a:rPr lang="en-NO" dirty="0"/>
              <a:t>to extend theory of construction grammar</a:t>
            </a:r>
          </a:p>
          <a:p>
            <a:pPr lvl="1"/>
            <a:r>
              <a:rPr lang="en-NO" dirty="0"/>
              <a:t>to facilitate cross-linguistic typological comparison</a:t>
            </a:r>
          </a:p>
          <a:p>
            <a:pPr lvl="1"/>
            <a:endParaRPr lang="en-NO" dirty="0"/>
          </a:p>
          <a:p>
            <a:r>
              <a:rPr lang="en-NO" dirty="0"/>
              <a:t>For L2 learners</a:t>
            </a:r>
          </a:p>
          <a:p>
            <a:pPr lvl="1"/>
            <a:r>
              <a:rPr lang="en-NO" dirty="0"/>
              <a:t>to achieve greater language proficiency</a:t>
            </a:r>
          </a:p>
          <a:p>
            <a:pPr lvl="1"/>
            <a:r>
              <a:rPr lang="en-NO" dirty="0"/>
              <a:t>to motivate use of specific wordforms</a:t>
            </a:r>
          </a:p>
          <a:p>
            <a:pPr lvl="1"/>
            <a:r>
              <a:rPr lang="en-NO" dirty="0"/>
              <a:t>to fill in gaps in current language resources and pedagogy</a:t>
            </a:r>
          </a:p>
        </p:txBody>
      </p:sp>
    </p:spTree>
    <p:extLst>
      <p:ext uri="{BB962C8B-B14F-4D97-AF65-F5344CB8AC3E}">
        <p14:creationId xmlns:p14="http://schemas.microsoft.com/office/powerpoint/2010/main" val="229660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A15F-7AB7-4948-8D27-44AF57A4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For Linguists: Theoretical premises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494329D-25E1-43F7-870B-B52769A813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63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965F1-3CC8-8841-A54D-056D764D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C5C6-3357-E145-B5C5-5B5168CE97B5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6282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2635</Words>
  <Application>Microsoft Macintosh PowerPoint</Application>
  <PresentationFormat>Widescreen</PresentationFormat>
  <Paragraphs>310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Office Theme</vt:lpstr>
      <vt:lpstr>Russian’s ICONic constructICON </vt:lpstr>
      <vt:lpstr>A multi-year, multi-national project</vt:lpstr>
      <vt:lpstr>PowerPoint Presentation</vt:lpstr>
      <vt:lpstr>PowerPoint Presentation</vt:lpstr>
      <vt:lpstr>Overview: the Russian Constructicon</vt:lpstr>
      <vt:lpstr>Overview: the Russian Constructicon</vt:lpstr>
      <vt:lpstr>Why and How We Built It</vt:lpstr>
      <vt:lpstr>Why build a constructicon?</vt:lpstr>
      <vt:lpstr>For Linguists: Theoretical premises</vt:lpstr>
      <vt:lpstr>For Learners:  Filling in the gaps</vt:lpstr>
      <vt:lpstr>Examples of  Russian constructions</vt:lpstr>
      <vt:lpstr>How we built our constructicon</vt:lpstr>
      <vt:lpstr>Practical considerations</vt:lpstr>
      <vt:lpstr>Why frame semantics  is not enough</vt:lpstr>
      <vt:lpstr>Bottom up approach</vt:lpstr>
      <vt:lpstr>Semantic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constructions</vt:lpstr>
      <vt:lpstr>Class of constructions:  Modality and its neighborhood</vt:lpstr>
      <vt:lpstr>PowerPoint Presentation</vt:lpstr>
      <vt:lpstr>PowerPoint Presentation</vt:lpstr>
      <vt:lpstr>PowerPoint Presentation</vt:lpstr>
      <vt:lpstr>A Tour</vt:lpstr>
      <vt:lpstr>PowerPoint Presentation</vt:lpstr>
      <vt:lpstr>The Russian Constructicon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 Janda</cp:lastModifiedBy>
  <cp:revision>1</cp:revision>
  <dcterms:created xsi:type="dcterms:W3CDTF">2021-10-15T08:12:02Z</dcterms:created>
  <dcterms:modified xsi:type="dcterms:W3CDTF">2021-11-02T13:58:21Z</dcterms:modified>
</cp:coreProperties>
</file>